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300" r:id="rId5"/>
    <p:sldId id="303" r:id="rId6"/>
    <p:sldId id="290" r:id="rId7"/>
    <p:sldId id="265" r:id="rId8"/>
    <p:sldId id="304" r:id="rId9"/>
  </p:sldIdLst>
  <p:sldSz cx="9144000" cy="6858000" type="screen4x3"/>
  <p:notesSz cx="6858000" cy="987266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0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FF99"/>
    <a:srgbClr val="00CC99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7961B2-14E2-4DDC-A4EA-A4A15E21E71A}" v="2" dt="2019-09-25T10:48:06.4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Estilo Médio 1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1095" autoAdjust="0"/>
  </p:normalViewPr>
  <p:slideViewPr>
    <p:cSldViewPr>
      <p:cViewPr varScale="1">
        <p:scale>
          <a:sx n="69" d="100"/>
          <a:sy n="69" d="100"/>
        </p:scale>
        <p:origin x="1680" y="66"/>
      </p:cViewPr>
      <p:guideLst>
        <p:guide orient="horz" pos="420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18" y="-96"/>
      </p:cViewPr>
      <p:guideLst>
        <p:guide orient="horz" pos="3109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EE348-ED3A-4AE9-A6E8-AF3336D25A43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689515"/>
            <a:ext cx="548640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9377316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14522-6E64-4D0B-B588-B12F211822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4287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F72B3-681A-4278-9902-796A74A957C8}" type="slidenum">
              <a:rPr lang="pt-BR" smtClean="0">
                <a:solidFill>
                  <a:prstClr val="black"/>
                </a:solidFill>
              </a:rPr>
              <a:pPr/>
              <a:t>1</a:t>
            </a:fld>
            <a:endParaRPr lang="pt-B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486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960438" y="739775"/>
            <a:ext cx="4937125" cy="3703638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9F79D-5E7B-436B-BB56-6533FB9A52D2}" type="slidenum">
              <a:rPr lang="pt-BR" smtClean="0">
                <a:solidFill>
                  <a:prstClr val="black"/>
                </a:solidFill>
              </a:rPr>
              <a:pPr/>
              <a:t>2</a:t>
            </a:fld>
            <a:endParaRPr lang="pt-B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330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14522-6E64-4D0B-B588-B12F21182287}" type="slidenum">
              <a:rPr lang="pt-BR" smtClean="0">
                <a:solidFill>
                  <a:prstClr val="black"/>
                </a:solidFill>
              </a:rPr>
              <a:pPr/>
              <a:t>3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56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14522-6E64-4D0B-B588-B12F2118228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334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89F79D-5E7B-436B-BB56-6533FB9A52D2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5196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9389-1846-4E33-8334-88CBB12E208A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BC72-6FB9-4495-977B-058831D66E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491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9389-1846-4E33-8334-88CBB12E208A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BC72-6FB9-4495-977B-058831D66E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5733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9389-1846-4E33-8334-88CBB12E208A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BC72-6FB9-4495-977B-058831D66E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159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9389-1846-4E33-8334-88CBB12E208A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BC72-6FB9-4495-977B-058831D66E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874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9389-1846-4E33-8334-88CBB12E208A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BC72-6FB9-4495-977B-058831D66E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8119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9389-1846-4E33-8334-88CBB12E208A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BC72-6FB9-4495-977B-058831D66E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571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9389-1846-4E33-8334-88CBB12E208A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BC72-6FB9-4495-977B-058831D66E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8983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9389-1846-4E33-8334-88CBB12E208A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BC72-6FB9-4495-977B-058831D66E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9968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9389-1846-4E33-8334-88CBB12E208A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BC72-6FB9-4495-977B-058831D66E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975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9389-1846-4E33-8334-88CBB12E208A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BC72-6FB9-4495-977B-058831D66E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4283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9389-1846-4E33-8334-88CBB12E208A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BC72-6FB9-4495-977B-058831D66E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9779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E9389-1846-4E33-8334-88CBB12E208A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1BC72-6FB9-4495-977B-058831D66E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5160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80512" cy="14127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331640" y="0"/>
            <a:ext cx="6768752" cy="1385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prstClr val="white"/>
                </a:solidFill>
                <a:latin typeface="Berlin Sans FB Demi" panose="020E0802020502020306" pitchFamily="34" charset="0"/>
                <a:cs typeface="Calibri" panose="020F0502020204030204" pitchFamily="34" charset="0"/>
              </a:rPr>
              <a:t>Informações ao passageiro</a:t>
            </a: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418" y="4856593"/>
            <a:ext cx="12922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CaixaDeTexto 47"/>
          <p:cNvSpPr txBox="1"/>
          <p:nvPr/>
        </p:nvSpPr>
        <p:spPr>
          <a:xfrm>
            <a:off x="2070770" y="1264146"/>
            <a:ext cx="391454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5000" dirty="0">
                <a:ln w="19050">
                  <a:solidFill>
                    <a:prstClr val="black">
                      <a:lumMod val="65000"/>
                      <a:lumOff val="35000"/>
                    </a:prstClr>
                  </a:solidFill>
                </a:ln>
                <a:solidFill>
                  <a:srgbClr val="00B050"/>
                </a:solidFill>
                <a:latin typeface="Berlin Sans FB Demi" panose="020E0802020502020306" pitchFamily="34" charset="0"/>
              </a:rPr>
              <a:t>1</a:t>
            </a:r>
          </a:p>
        </p:txBody>
      </p:sp>
      <p:cxnSp>
        <p:nvCxnSpPr>
          <p:cNvPr id="49" name="Conector reto 48"/>
          <p:cNvCxnSpPr/>
          <p:nvPr/>
        </p:nvCxnSpPr>
        <p:spPr>
          <a:xfrm>
            <a:off x="20238" y="2360317"/>
            <a:ext cx="3399329" cy="0"/>
          </a:xfrm>
          <a:prstGeom prst="line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tângulo 5"/>
          <p:cNvSpPr>
            <a:spLocks noChangeArrowheads="1"/>
          </p:cNvSpPr>
          <p:nvPr/>
        </p:nvSpPr>
        <p:spPr bwMode="auto">
          <a:xfrm>
            <a:off x="6511925" y="3801517"/>
            <a:ext cx="25749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/>
            <a:r>
              <a:rPr lang="pt-BR" altLang="pt-BR" sz="1700" dirty="0">
                <a:solidFill>
                  <a:srgbClr val="595959"/>
                </a:solidFill>
                <a:latin typeface="Helvetica LT" pitchFamily="2" charset="0"/>
                <a:cs typeface="Arial" charset="0"/>
              </a:rPr>
              <a:t>Contatos espontâneos </a:t>
            </a:r>
          </a:p>
          <a:p>
            <a:pPr algn="r"/>
            <a:r>
              <a:rPr lang="pt-BR" altLang="pt-BR" sz="1700" dirty="0">
                <a:solidFill>
                  <a:srgbClr val="595959"/>
                </a:solidFill>
                <a:latin typeface="Helvetica LT" pitchFamily="2" charset="0"/>
                <a:cs typeface="Arial" charset="0"/>
              </a:rPr>
              <a:t>Pronta atuação</a:t>
            </a:r>
          </a:p>
        </p:txBody>
      </p:sp>
      <p:sp>
        <p:nvSpPr>
          <p:cNvPr id="51" name="Retângulo 6"/>
          <p:cNvSpPr>
            <a:spLocks noChangeArrowheads="1"/>
          </p:cNvSpPr>
          <p:nvPr/>
        </p:nvSpPr>
        <p:spPr bwMode="auto">
          <a:xfrm>
            <a:off x="58096" y="1430189"/>
            <a:ext cx="2012674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pt-BR" altLang="pt-BR" sz="1700" dirty="0">
                <a:solidFill>
                  <a:srgbClr val="009900"/>
                </a:solidFill>
                <a:latin typeface="Helvetica LT" pitchFamily="2" charset="0"/>
                <a:cs typeface="Arial" charset="0"/>
              </a:rPr>
              <a:t>Central de Informações </a:t>
            </a:r>
          </a:p>
          <a:p>
            <a:r>
              <a:rPr lang="pt-BR" altLang="pt-BR" sz="1700" dirty="0">
                <a:solidFill>
                  <a:srgbClr val="009900"/>
                </a:solidFill>
                <a:latin typeface="Helvetica LT" pitchFamily="2" charset="0"/>
                <a:cs typeface="Arial" charset="0"/>
              </a:rPr>
              <a:t>(0800 770 7722)</a:t>
            </a:r>
          </a:p>
        </p:txBody>
      </p:sp>
      <p:pic>
        <p:nvPicPr>
          <p:cNvPr id="52" name="Imagem 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2" r="27209"/>
          <a:stretch/>
        </p:blipFill>
        <p:spPr>
          <a:xfrm>
            <a:off x="4597223" y="3165943"/>
            <a:ext cx="1152553" cy="1232474"/>
          </a:xfrm>
          <a:prstGeom prst="roundRect">
            <a:avLst/>
          </a:prstGeom>
          <a:ln w="12700">
            <a:solidFill>
              <a:schemeClr val="bg1">
                <a:lumMod val="65000"/>
              </a:schemeClr>
            </a:solidFill>
          </a:ln>
        </p:spPr>
      </p:pic>
      <p:grpSp>
        <p:nvGrpSpPr>
          <p:cNvPr id="53" name="Grupo 9"/>
          <p:cNvGrpSpPr>
            <a:grpSpLocks/>
          </p:cNvGrpSpPr>
          <p:nvPr/>
        </p:nvGrpSpPr>
        <p:grpSpPr bwMode="auto">
          <a:xfrm>
            <a:off x="39400" y="1550069"/>
            <a:ext cx="9123650" cy="2323108"/>
            <a:chOff x="20564" y="1842318"/>
            <a:chExt cx="9122993" cy="2323716"/>
          </a:xfrm>
        </p:grpSpPr>
        <p:grpSp>
          <p:nvGrpSpPr>
            <p:cNvPr id="54" name="Grupo 11"/>
            <p:cNvGrpSpPr>
              <a:grpSpLocks/>
            </p:cNvGrpSpPr>
            <p:nvPr/>
          </p:nvGrpSpPr>
          <p:grpSpPr bwMode="auto">
            <a:xfrm>
              <a:off x="20564" y="1842318"/>
              <a:ext cx="9122993" cy="2232696"/>
              <a:chOff x="20564" y="1842318"/>
              <a:chExt cx="9122993" cy="2232696"/>
            </a:xfrm>
          </p:grpSpPr>
          <p:sp>
            <p:nvSpPr>
              <p:cNvPr id="56" name="Retângulo 13"/>
              <p:cNvSpPr>
                <a:spLocks noChangeArrowheads="1"/>
              </p:cNvSpPr>
              <p:nvPr/>
            </p:nvSpPr>
            <p:spPr bwMode="auto">
              <a:xfrm>
                <a:off x="20564" y="2620649"/>
                <a:ext cx="2502024" cy="877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r>
                  <a:rPr lang="pt-BR" altLang="pt-BR" sz="1700" dirty="0">
                    <a:solidFill>
                      <a:srgbClr val="595959"/>
                    </a:solidFill>
                    <a:latin typeface="Helvetica LT" pitchFamily="2" charset="0"/>
                    <a:cs typeface="Arial" charset="0"/>
                  </a:rPr>
                  <a:t>Informações rápidas sobre o serviço e itinerários</a:t>
                </a:r>
              </a:p>
            </p:txBody>
          </p:sp>
          <p:pic>
            <p:nvPicPr>
              <p:cNvPr id="57" name="Imagem 56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556" t="11008" r="20192" b="16590"/>
              <a:stretch/>
            </p:blipFill>
            <p:spPr>
              <a:xfrm>
                <a:off x="3400488" y="1842318"/>
                <a:ext cx="1152350" cy="1152000"/>
              </a:xfrm>
              <a:prstGeom prst="roundRect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</p:pic>
          <p:cxnSp>
            <p:nvCxnSpPr>
              <p:cNvPr id="58" name="Conector reto 57"/>
              <p:cNvCxnSpPr>
                <a:stCxn id="52" idx="3"/>
              </p:cNvCxnSpPr>
              <p:nvPr/>
            </p:nvCxnSpPr>
            <p:spPr>
              <a:xfrm flipV="1">
                <a:off x="5730529" y="4068946"/>
                <a:ext cx="3413028" cy="6068"/>
              </a:xfrm>
              <a:prstGeom prst="line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CaixaDeTexto 54"/>
            <p:cNvSpPr txBox="1"/>
            <p:nvPr/>
          </p:nvSpPr>
          <p:spPr>
            <a:xfrm>
              <a:off x="6655815" y="3304034"/>
              <a:ext cx="538891" cy="8620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5000" dirty="0">
                  <a:ln w="19050">
                    <a:solidFill>
                      <a:prstClr val="black">
                        <a:lumMod val="65000"/>
                        <a:lumOff val="35000"/>
                      </a:prstClr>
                    </a:solidFill>
                  </a:ln>
                  <a:solidFill>
                    <a:srgbClr val="FF0000"/>
                  </a:solidFill>
                  <a:latin typeface="Berlin Sans FB Demi" panose="020E0802020502020306" pitchFamily="34" charset="0"/>
                </a:rPr>
                <a:t>4</a:t>
              </a:r>
            </a:p>
          </p:txBody>
        </p:sp>
      </p:grpSp>
      <p:sp>
        <p:nvSpPr>
          <p:cNvPr id="59" name="Retângulo 10"/>
          <p:cNvSpPr>
            <a:spLocks noChangeArrowheads="1"/>
          </p:cNvSpPr>
          <p:nvPr/>
        </p:nvSpPr>
        <p:spPr bwMode="auto">
          <a:xfrm>
            <a:off x="7327900" y="3445917"/>
            <a:ext cx="176371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/>
            <a:r>
              <a:rPr lang="pt-BR" altLang="pt-BR" sz="1700" dirty="0">
                <a:solidFill>
                  <a:srgbClr val="FF0000"/>
                </a:solidFill>
                <a:latin typeface="Helvetica LT" pitchFamily="2" charset="0"/>
                <a:cs typeface="Arial" charset="0"/>
              </a:rPr>
              <a:t>Redes Sociais </a:t>
            </a:r>
          </a:p>
        </p:txBody>
      </p:sp>
      <p:grpSp>
        <p:nvGrpSpPr>
          <p:cNvPr id="60" name="Grupo 16"/>
          <p:cNvGrpSpPr>
            <a:grpSpLocks/>
          </p:cNvGrpSpPr>
          <p:nvPr/>
        </p:nvGrpSpPr>
        <p:grpSpPr bwMode="auto">
          <a:xfrm>
            <a:off x="20238" y="2991892"/>
            <a:ext cx="4533681" cy="1406525"/>
            <a:chOff x="1834" y="3429000"/>
            <a:chExt cx="4533609" cy="1405319"/>
          </a:xfrm>
        </p:grpSpPr>
        <p:cxnSp>
          <p:nvCxnSpPr>
            <p:cNvPr id="61" name="Conector reto 60"/>
            <p:cNvCxnSpPr>
              <a:endCxn id="65" idx="1"/>
            </p:cNvCxnSpPr>
            <p:nvPr/>
          </p:nvCxnSpPr>
          <p:spPr>
            <a:xfrm flipV="1">
              <a:off x="1834" y="4197986"/>
              <a:ext cx="3399275" cy="14565"/>
            </a:xfrm>
            <a:prstGeom prst="line">
              <a:avLst/>
            </a:prstGeom>
            <a:ln w="3175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tângulo 18"/>
            <p:cNvSpPr>
              <a:spLocks noChangeArrowheads="1"/>
            </p:cNvSpPr>
            <p:nvPr/>
          </p:nvSpPr>
          <p:spPr bwMode="auto">
            <a:xfrm>
              <a:off x="35496" y="4218766"/>
              <a:ext cx="2622278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pt-BR" altLang="pt-BR" sz="1700" b="1" dirty="0">
                  <a:solidFill>
                    <a:srgbClr val="595959"/>
                  </a:solidFill>
                  <a:latin typeface="Helvetica LT" pitchFamily="2" charset="0"/>
                  <a:cs typeface="Arial" charset="0"/>
                </a:rPr>
                <a:t>Contatos espontâneos</a:t>
              </a:r>
            </a:p>
            <a:p>
              <a:r>
                <a:rPr lang="pt-BR" altLang="pt-BR" sz="1700" b="1" dirty="0">
                  <a:solidFill>
                    <a:srgbClr val="595959"/>
                  </a:solidFill>
                  <a:latin typeface="Helvetica LT" pitchFamily="2" charset="0"/>
                  <a:cs typeface="Arial" charset="0"/>
                </a:rPr>
                <a:t>Apuração</a:t>
              </a:r>
            </a:p>
          </p:txBody>
        </p:sp>
        <p:sp>
          <p:nvSpPr>
            <p:cNvPr id="63" name="CaixaDeTexto 62"/>
            <p:cNvSpPr txBox="1"/>
            <p:nvPr/>
          </p:nvSpPr>
          <p:spPr>
            <a:xfrm>
              <a:off x="1989203" y="3429000"/>
              <a:ext cx="516488" cy="8617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5000" dirty="0">
                  <a:ln w="19050">
                    <a:solidFill>
                      <a:prstClr val="black">
                        <a:lumMod val="65000"/>
                        <a:lumOff val="35000"/>
                      </a:prstClr>
                    </a:solidFill>
                  </a:ln>
                  <a:solidFill>
                    <a:srgbClr val="0070C0"/>
                  </a:solidFill>
                  <a:latin typeface="Berlin Sans FB Demi" panose="020E0802020502020306" pitchFamily="34" charset="0"/>
                </a:rPr>
                <a:t>2</a:t>
              </a:r>
            </a:p>
          </p:txBody>
        </p:sp>
        <p:sp>
          <p:nvSpPr>
            <p:cNvPr id="64" name="Retângulo 20"/>
            <p:cNvSpPr>
              <a:spLocks noChangeArrowheads="1"/>
            </p:cNvSpPr>
            <p:nvPr/>
          </p:nvSpPr>
          <p:spPr bwMode="auto">
            <a:xfrm>
              <a:off x="35496" y="3864823"/>
              <a:ext cx="1728192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pt-BR" altLang="pt-BR" sz="1700" dirty="0">
                  <a:solidFill>
                    <a:srgbClr val="0070C0"/>
                  </a:solidFill>
                  <a:latin typeface="Helvetica LT" pitchFamily="2" charset="0"/>
                  <a:cs typeface="Arial" charset="0"/>
                </a:rPr>
                <a:t>Fale Conosco</a:t>
              </a:r>
            </a:p>
          </p:txBody>
        </p:sp>
        <p:pic>
          <p:nvPicPr>
            <p:cNvPr id="65" name="Imagem 6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93" r="5242" b="12038"/>
            <a:stretch/>
          </p:blipFill>
          <p:spPr>
            <a:xfrm>
              <a:off x="3401109" y="3602902"/>
              <a:ext cx="1134334" cy="1190168"/>
            </a:xfrm>
            <a:prstGeom prst="round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</p:pic>
      </p:grpSp>
      <p:grpSp>
        <p:nvGrpSpPr>
          <p:cNvPr id="66" name="Grupo 22"/>
          <p:cNvGrpSpPr>
            <a:grpSpLocks/>
          </p:cNvGrpSpPr>
          <p:nvPr/>
        </p:nvGrpSpPr>
        <p:grpSpPr bwMode="auto">
          <a:xfrm>
            <a:off x="4590255" y="1378369"/>
            <a:ext cx="4571208" cy="1852196"/>
            <a:chOff x="4570374" y="2424486"/>
            <a:chExt cx="4571597" cy="1853195"/>
          </a:xfrm>
        </p:grpSpPr>
        <p:sp>
          <p:nvSpPr>
            <p:cNvPr id="67" name="Retângulo 23"/>
            <p:cNvSpPr>
              <a:spLocks noChangeArrowheads="1"/>
            </p:cNvSpPr>
            <p:nvPr/>
          </p:nvSpPr>
          <p:spPr bwMode="auto">
            <a:xfrm>
              <a:off x="6381289" y="3400518"/>
              <a:ext cx="2736304" cy="87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r"/>
              <a:r>
                <a:rPr lang="pt-BR" altLang="pt-BR" sz="1700" dirty="0">
                  <a:solidFill>
                    <a:srgbClr val="595959"/>
                  </a:solidFill>
                  <a:latin typeface="Helvetica LT" pitchFamily="2" charset="0"/>
                  <a:cs typeface="Arial" charset="0"/>
                </a:rPr>
                <a:t>Contatos espontâneos momento da viagem Pronta atuação</a:t>
              </a:r>
            </a:p>
          </p:txBody>
        </p:sp>
        <p:cxnSp>
          <p:nvCxnSpPr>
            <p:cNvPr id="68" name="Conector reto 67"/>
            <p:cNvCxnSpPr/>
            <p:nvPr/>
          </p:nvCxnSpPr>
          <p:spPr>
            <a:xfrm flipV="1">
              <a:off x="5687579" y="3369266"/>
              <a:ext cx="3454392" cy="11118"/>
            </a:xfrm>
            <a:prstGeom prst="line">
              <a:avLst/>
            </a:prstGeom>
            <a:ln w="3175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CaixaDeTexto 68"/>
            <p:cNvSpPr txBox="1"/>
            <p:nvPr/>
          </p:nvSpPr>
          <p:spPr>
            <a:xfrm>
              <a:off x="6593444" y="2424486"/>
              <a:ext cx="497294" cy="86223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5000" dirty="0">
                  <a:ln w="19050">
                    <a:solidFill>
                      <a:prstClr val="black">
                        <a:lumMod val="65000"/>
                        <a:lumOff val="35000"/>
                      </a:prstClr>
                    </a:solidFill>
                  </a:ln>
                  <a:solidFill>
                    <a:srgbClr val="7030A0"/>
                  </a:solidFill>
                  <a:latin typeface="Berlin Sans FB Demi" panose="020E0802020502020306" pitchFamily="34" charset="0"/>
                </a:rPr>
                <a:t>3</a:t>
              </a:r>
            </a:p>
          </p:txBody>
        </p:sp>
        <p:sp>
          <p:nvSpPr>
            <p:cNvPr id="70" name="Retângulo 26"/>
            <p:cNvSpPr>
              <a:spLocks noChangeArrowheads="1"/>
            </p:cNvSpPr>
            <p:nvPr/>
          </p:nvSpPr>
          <p:spPr bwMode="auto">
            <a:xfrm>
              <a:off x="7201500" y="2618182"/>
              <a:ext cx="1881322" cy="615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r"/>
              <a:r>
                <a:rPr lang="pt-BR" altLang="pt-BR" sz="1700" dirty="0">
                  <a:solidFill>
                    <a:schemeClr val="accent4">
                      <a:lumMod val="75000"/>
                    </a:schemeClr>
                  </a:solidFill>
                  <a:latin typeface="Helvetica LT" pitchFamily="2" charset="0"/>
                  <a:cs typeface="Arial" charset="0"/>
                </a:rPr>
                <a:t>SMS-Denúncia</a:t>
              </a:r>
            </a:p>
            <a:p>
              <a:pPr algn="r"/>
              <a:r>
                <a:rPr lang="pt-BR" altLang="pt-BR" sz="1700" dirty="0">
                  <a:solidFill>
                    <a:schemeClr val="accent4">
                      <a:lumMod val="75000"/>
                    </a:schemeClr>
                  </a:solidFill>
                  <a:latin typeface="Helvetica LT" pitchFamily="2" charset="0"/>
                  <a:cs typeface="Arial" charset="0"/>
                </a:rPr>
                <a:t>(97333 2252)</a:t>
              </a:r>
            </a:p>
          </p:txBody>
        </p:sp>
        <p:grpSp>
          <p:nvGrpSpPr>
            <p:cNvPr id="71" name="Grupo 27"/>
            <p:cNvGrpSpPr>
              <a:grpSpLocks/>
            </p:cNvGrpSpPr>
            <p:nvPr/>
          </p:nvGrpSpPr>
          <p:grpSpPr bwMode="auto">
            <a:xfrm>
              <a:off x="4570374" y="2596278"/>
              <a:ext cx="1133571" cy="1159964"/>
              <a:chOff x="-2629172" y="1741557"/>
              <a:chExt cx="1133571" cy="1159964"/>
            </a:xfrm>
          </p:grpSpPr>
          <p:sp>
            <p:nvSpPr>
              <p:cNvPr id="72" name="Retângulo de cantos arredondados 71"/>
              <p:cNvSpPr/>
              <p:nvPr/>
            </p:nvSpPr>
            <p:spPr>
              <a:xfrm>
                <a:off x="-2629172" y="1749962"/>
                <a:ext cx="1133571" cy="1151559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pt-BR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73" name="Imagem 29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599132" y="1741557"/>
                <a:ext cx="1033877" cy="1092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80" name="Grupo 79"/>
          <p:cNvGrpSpPr>
            <a:grpSpLocks/>
          </p:cNvGrpSpPr>
          <p:nvPr/>
        </p:nvGrpSpPr>
        <p:grpSpPr bwMode="auto">
          <a:xfrm>
            <a:off x="5137186" y="4712742"/>
            <a:ext cx="4024276" cy="1641475"/>
            <a:chOff x="5118642" y="4948823"/>
            <a:chExt cx="4023217" cy="1641157"/>
          </a:xfrm>
        </p:grpSpPr>
        <p:cxnSp>
          <p:nvCxnSpPr>
            <p:cNvPr id="81" name="Conector reto 80"/>
            <p:cNvCxnSpPr/>
            <p:nvPr/>
          </p:nvCxnSpPr>
          <p:spPr>
            <a:xfrm>
              <a:off x="5118642" y="5717024"/>
              <a:ext cx="4023217" cy="0"/>
            </a:xfrm>
            <a:prstGeom prst="line">
              <a:avLst/>
            </a:prstGeom>
            <a:ln w="3175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tângulo 37"/>
            <p:cNvSpPr>
              <a:spLocks noChangeArrowheads="1"/>
            </p:cNvSpPr>
            <p:nvPr/>
          </p:nvSpPr>
          <p:spPr bwMode="auto">
            <a:xfrm>
              <a:off x="6494606" y="5712817"/>
              <a:ext cx="2574179" cy="87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r"/>
              <a:r>
                <a:rPr lang="pt-BR" altLang="pt-BR" sz="1700" dirty="0">
                  <a:solidFill>
                    <a:srgbClr val="595959"/>
                  </a:solidFill>
                  <a:latin typeface="Helvetica LT" pitchFamily="2" charset="0"/>
                  <a:cs typeface="Arial" charset="0"/>
                </a:rPr>
                <a:t>Contatos espontâneos</a:t>
              </a:r>
            </a:p>
            <a:p>
              <a:pPr algn="r"/>
              <a:r>
                <a:rPr lang="pt-BR" altLang="pt-BR" sz="1700" dirty="0">
                  <a:solidFill>
                    <a:srgbClr val="595959"/>
                  </a:solidFill>
                  <a:latin typeface="Helvetica LT" pitchFamily="2" charset="0"/>
                  <a:cs typeface="Arial" charset="0"/>
                </a:rPr>
                <a:t>momento da viagem </a:t>
              </a:r>
            </a:p>
            <a:p>
              <a:pPr algn="r"/>
              <a:r>
                <a:rPr lang="pt-BR" altLang="pt-BR" sz="1700" dirty="0">
                  <a:solidFill>
                    <a:srgbClr val="595959"/>
                  </a:solidFill>
                  <a:latin typeface="Helvetica LT" pitchFamily="2" charset="0"/>
                  <a:cs typeface="Arial" charset="0"/>
                </a:rPr>
                <a:t>Pronta atuação</a:t>
              </a:r>
            </a:p>
          </p:txBody>
        </p:sp>
        <p:sp>
          <p:nvSpPr>
            <p:cNvPr id="83" name="Retângulo 39"/>
            <p:cNvSpPr>
              <a:spLocks noChangeArrowheads="1"/>
            </p:cNvSpPr>
            <p:nvPr/>
          </p:nvSpPr>
          <p:spPr bwMode="auto">
            <a:xfrm>
              <a:off x="7310008" y="5356969"/>
              <a:ext cx="1763688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r"/>
              <a:r>
                <a:rPr lang="pt-BR" altLang="pt-BR" sz="1700" dirty="0">
                  <a:solidFill>
                    <a:srgbClr val="008080"/>
                  </a:solidFill>
                  <a:latin typeface="Helvetica LT" pitchFamily="2" charset="0"/>
                  <a:cs typeface="Arial" charset="0"/>
                </a:rPr>
                <a:t>Metrô Conecta</a:t>
              </a:r>
            </a:p>
          </p:txBody>
        </p:sp>
        <p:sp>
          <p:nvSpPr>
            <p:cNvPr id="84" name="CaixaDeTexto 83"/>
            <p:cNvSpPr txBox="1"/>
            <p:nvPr/>
          </p:nvSpPr>
          <p:spPr>
            <a:xfrm>
              <a:off x="6650707" y="4948823"/>
              <a:ext cx="508339" cy="86160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5000" dirty="0">
                  <a:ln w="19050">
                    <a:solidFill>
                      <a:prstClr val="black">
                        <a:lumMod val="65000"/>
                        <a:lumOff val="35000"/>
                      </a:prstClr>
                    </a:solidFill>
                  </a:ln>
                  <a:solidFill>
                    <a:srgbClr val="008080"/>
                  </a:solidFill>
                  <a:latin typeface="Berlin Sans FB Demi" panose="020E0802020502020306" pitchFamily="34" charset="0"/>
                </a:rPr>
                <a:t>5</a:t>
              </a:r>
            </a:p>
          </p:txBody>
        </p:sp>
      </p:grpSp>
      <p:sp>
        <p:nvSpPr>
          <p:cNvPr id="2" name="CaixaDeTexto 1"/>
          <p:cNvSpPr txBox="1"/>
          <p:nvPr/>
        </p:nvSpPr>
        <p:spPr>
          <a:xfrm>
            <a:off x="0" y="6268448"/>
            <a:ext cx="829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Fonte: Gerência de Operações (GOP) - Departamento de Relacionamento com o Passageiro (OPR)</a:t>
            </a:r>
          </a:p>
          <a:p>
            <a:r>
              <a:rPr lang="pt-BR" sz="1400" dirty="0"/>
              <a:t>Data: Agosto/2019</a:t>
            </a:r>
          </a:p>
        </p:txBody>
      </p:sp>
    </p:spTree>
    <p:extLst>
      <p:ext uri="{BB962C8B-B14F-4D97-AF65-F5344CB8AC3E}">
        <p14:creationId xmlns:p14="http://schemas.microsoft.com/office/powerpoint/2010/main" val="124641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/>
          <p:cNvSpPr txBox="1"/>
          <p:nvPr/>
        </p:nvSpPr>
        <p:spPr>
          <a:xfrm>
            <a:off x="243055" y="252355"/>
            <a:ext cx="8649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dirty="0">
                <a:ln>
                  <a:solidFill>
                    <a:prstClr val="black"/>
                  </a:solidFill>
                </a:ln>
                <a:solidFill>
                  <a:srgbClr val="9BBB59">
                    <a:lumMod val="60000"/>
                    <a:lumOff val="4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Atendimentos - Agosto/19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1499198" y="1629083"/>
            <a:ext cx="1224136" cy="936106"/>
            <a:chOff x="2223104" y="1772816"/>
            <a:chExt cx="1268776" cy="936105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2" name="Texto explicativo retangular com cantos arredondados 11"/>
            <p:cNvSpPr/>
            <p:nvPr/>
          </p:nvSpPr>
          <p:spPr>
            <a:xfrm>
              <a:off x="2223104" y="1772816"/>
              <a:ext cx="1268776" cy="936105"/>
            </a:xfrm>
            <a:custGeom>
              <a:avLst/>
              <a:gdLst>
                <a:gd name="connsiteX0" fmla="*/ 0 w 1584176"/>
                <a:gd name="connsiteY0" fmla="*/ 168022 h 1008112"/>
                <a:gd name="connsiteX1" fmla="*/ 168022 w 1584176"/>
                <a:gd name="connsiteY1" fmla="*/ 0 h 1008112"/>
                <a:gd name="connsiteX2" fmla="*/ 264029 w 1584176"/>
                <a:gd name="connsiteY2" fmla="*/ 0 h 1008112"/>
                <a:gd name="connsiteX3" fmla="*/ 264029 w 1584176"/>
                <a:gd name="connsiteY3" fmla="*/ 0 h 1008112"/>
                <a:gd name="connsiteX4" fmla="*/ 660073 w 1584176"/>
                <a:gd name="connsiteY4" fmla="*/ 0 h 1008112"/>
                <a:gd name="connsiteX5" fmla="*/ 1416154 w 1584176"/>
                <a:gd name="connsiteY5" fmla="*/ 0 h 1008112"/>
                <a:gd name="connsiteX6" fmla="*/ 1584176 w 1584176"/>
                <a:gd name="connsiteY6" fmla="*/ 168022 h 1008112"/>
                <a:gd name="connsiteX7" fmla="*/ 1584176 w 1584176"/>
                <a:gd name="connsiteY7" fmla="*/ 588065 h 1008112"/>
                <a:gd name="connsiteX8" fmla="*/ 1584176 w 1584176"/>
                <a:gd name="connsiteY8" fmla="*/ 588065 h 1008112"/>
                <a:gd name="connsiteX9" fmla="*/ 1584176 w 1584176"/>
                <a:gd name="connsiteY9" fmla="*/ 840093 h 1008112"/>
                <a:gd name="connsiteX10" fmla="*/ 1584176 w 1584176"/>
                <a:gd name="connsiteY10" fmla="*/ 840090 h 1008112"/>
                <a:gd name="connsiteX11" fmla="*/ 1416154 w 1584176"/>
                <a:gd name="connsiteY11" fmla="*/ 1008112 h 1008112"/>
                <a:gd name="connsiteX12" fmla="*/ 660073 w 1584176"/>
                <a:gd name="connsiteY12" fmla="*/ 1008112 h 1008112"/>
                <a:gd name="connsiteX13" fmla="*/ 436171 w 1584176"/>
                <a:gd name="connsiteY13" fmla="*/ 1304930 h 1008112"/>
                <a:gd name="connsiteX14" fmla="*/ 264029 w 1584176"/>
                <a:gd name="connsiteY14" fmla="*/ 1008112 h 1008112"/>
                <a:gd name="connsiteX15" fmla="*/ 168022 w 1584176"/>
                <a:gd name="connsiteY15" fmla="*/ 1008112 h 1008112"/>
                <a:gd name="connsiteX16" fmla="*/ 0 w 1584176"/>
                <a:gd name="connsiteY16" fmla="*/ 840090 h 1008112"/>
                <a:gd name="connsiteX17" fmla="*/ 0 w 1584176"/>
                <a:gd name="connsiteY17" fmla="*/ 840093 h 1008112"/>
                <a:gd name="connsiteX18" fmla="*/ 0 w 1584176"/>
                <a:gd name="connsiteY18" fmla="*/ 588065 h 1008112"/>
                <a:gd name="connsiteX19" fmla="*/ 0 w 1584176"/>
                <a:gd name="connsiteY19" fmla="*/ 588065 h 1008112"/>
                <a:gd name="connsiteX20" fmla="*/ 0 w 1584176"/>
                <a:gd name="connsiteY20" fmla="*/ 168022 h 1008112"/>
                <a:gd name="connsiteX0" fmla="*/ 0 w 1584176"/>
                <a:gd name="connsiteY0" fmla="*/ 168022 h 1304930"/>
                <a:gd name="connsiteX1" fmla="*/ 168022 w 1584176"/>
                <a:gd name="connsiteY1" fmla="*/ 0 h 1304930"/>
                <a:gd name="connsiteX2" fmla="*/ 264029 w 1584176"/>
                <a:gd name="connsiteY2" fmla="*/ 0 h 1304930"/>
                <a:gd name="connsiteX3" fmla="*/ 264029 w 1584176"/>
                <a:gd name="connsiteY3" fmla="*/ 0 h 1304930"/>
                <a:gd name="connsiteX4" fmla="*/ 660073 w 1584176"/>
                <a:gd name="connsiteY4" fmla="*/ 0 h 1304930"/>
                <a:gd name="connsiteX5" fmla="*/ 1416154 w 1584176"/>
                <a:gd name="connsiteY5" fmla="*/ 0 h 1304930"/>
                <a:gd name="connsiteX6" fmla="*/ 1584176 w 1584176"/>
                <a:gd name="connsiteY6" fmla="*/ 168022 h 1304930"/>
                <a:gd name="connsiteX7" fmla="*/ 1584176 w 1584176"/>
                <a:gd name="connsiteY7" fmla="*/ 588065 h 1304930"/>
                <a:gd name="connsiteX8" fmla="*/ 1584176 w 1584176"/>
                <a:gd name="connsiteY8" fmla="*/ 588065 h 1304930"/>
                <a:gd name="connsiteX9" fmla="*/ 1584176 w 1584176"/>
                <a:gd name="connsiteY9" fmla="*/ 840093 h 1304930"/>
                <a:gd name="connsiteX10" fmla="*/ 1584176 w 1584176"/>
                <a:gd name="connsiteY10" fmla="*/ 840090 h 1304930"/>
                <a:gd name="connsiteX11" fmla="*/ 1416154 w 1584176"/>
                <a:gd name="connsiteY11" fmla="*/ 1008112 h 1304930"/>
                <a:gd name="connsiteX12" fmla="*/ 991052 w 1584176"/>
                <a:gd name="connsiteY12" fmla="*/ 996892 h 1304930"/>
                <a:gd name="connsiteX13" fmla="*/ 436171 w 1584176"/>
                <a:gd name="connsiteY13" fmla="*/ 1304930 h 1304930"/>
                <a:gd name="connsiteX14" fmla="*/ 264029 w 1584176"/>
                <a:gd name="connsiteY14" fmla="*/ 1008112 h 1304930"/>
                <a:gd name="connsiteX15" fmla="*/ 168022 w 1584176"/>
                <a:gd name="connsiteY15" fmla="*/ 1008112 h 1304930"/>
                <a:gd name="connsiteX16" fmla="*/ 0 w 1584176"/>
                <a:gd name="connsiteY16" fmla="*/ 840090 h 1304930"/>
                <a:gd name="connsiteX17" fmla="*/ 0 w 1584176"/>
                <a:gd name="connsiteY17" fmla="*/ 840093 h 1304930"/>
                <a:gd name="connsiteX18" fmla="*/ 0 w 1584176"/>
                <a:gd name="connsiteY18" fmla="*/ 588065 h 1304930"/>
                <a:gd name="connsiteX19" fmla="*/ 0 w 1584176"/>
                <a:gd name="connsiteY19" fmla="*/ 588065 h 1304930"/>
                <a:gd name="connsiteX20" fmla="*/ 0 w 1584176"/>
                <a:gd name="connsiteY20" fmla="*/ 168022 h 1304930"/>
                <a:gd name="connsiteX0" fmla="*/ 0 w 1584176"/>
                <a:gd name="connsiteY0" fmla="*/ 168022 h 1304930"/>
                <a:gd name="connsiteX1" fmla="*/ 168022 w 1584176"/>
                <a:gd name="connsiteY1" fmla="*/ 0 h 1304930"/>
                <a:gd name="connsiteX2" fmla="*/ 264029 w 1584176"/>
                <a:gd name="connsiteY2" fmla="*/ 0 h 1304930"/>
                <a:gd name="connsiteX3" fmla="*/ 264029 w 1584176"/>
                <a:gd name="connsiteY3" fmla="*/ 0 h 1304930"/>
                <a:gd name="connsiteX4" fmla="*/ 660073 w 1584176"/>
                <a:gd name="connsiteY4" fmla="*/ 0 h 1304930"/>
                <a:gd name="connsiteX5" fmla="*/ 1416154 w 1584176"/>
                <a:gd name="connsiteY5" fmla="*/ 0 h 1304930"/>
                <a:gd name="connsiteX6" fmla="*/ 1584176 w 1584176"/>
                <a:gd name="connsiteY6" fmla="*/ 168022 h 1304930"/>
                <a:gd name="connsiteX7" fmla="*/ 1584176 w 1584176"/>
                <a:gd name="connsiteY7" fmla="*/ 588065 h 1304930"/>
                <a:gd name="connsiteX8" fmla="*/ 1584176 w 1584176"/>
                <a:gd name="connsiteY8" fmla="*/ 588065 h 1304930"/>
                <a:gd name="connsiteX9" fmla="*/ 1584176 w 1584176"/>
                <a:gd name="connsiteY9" fmla="*/ 840093 h 1304930"/>
                <a:gd name="connsiteX10" fmla="*/ 1584176 w 1584176"/>
                <a:gd name="connsiteY10" fmla="*/ 840090 h 1304930"/>
                <a:gd name="connsiteX11" fmla="*/ 1416154 w 1584176"/>
                <a:gd name="connsiteY11" fmla="*/ 1008112 h 1304930"/>
                <a:gd name="connsiteX12" fmla="*/ 991052 w 1584176"/>
                <a:gd name="connsiteY12" fmla="*/ 996892 h 1304930"/>
                <a:gd name="connsiteX13" fmla="*/ 436171 w 1584176"/>
                <a:gd name="connsiteY13" fmla="*/ 1304930 h 1304930"/>
                <a:gd name="connsiteX14" fmla="*/ 724034 w 1584176"/>
                <a:gd name="connsiteY14" fmla="*/ 1013722 h 1304930"/>
                <a:gd name="connsiteX15" fmla="*/ 168022 w 1584176"/>
                <a:gd name="connsiteY15" fmla="*/ 1008112 h 1304930"/>
                <a:gd name="connsiteX16" fmla="*/ 0 w 1584176"/>
                <a:gd name="connsiteY16" fmla="*/ 840090 h 1304930"/>
                <a:gd name="connsiteX17" fmla="*/ 0 w 1584176"/>
                <a:gd name="connsiteY17" fmla="*/ 840093 h 1304930"/>
                <a:gd name="connsiteX18" fmla="*/ 0 w 1584176"/>
                <a:gd name="connsiteY18" fmla="*/ 588065 h 1304930"/>
                <a:gd name="connsiteX19" fmla="*/ 0 w 1584176"/>
                <a:gd name="connsiteY19" fmla="*/ 588065 h 1304930"/>
                <a:gd name="connsiteX20" fmla="*/ 0 w 1584176"/>
                <a:gd name="connsiteY20" fmla="*/ 168022 h 1304930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91052 w 1584176"/>
                <a:gd name="connsiteY12" fmla="*/ 996892 h 1232003"/>
                <a:gd name="connsiteX13" fmla="*/ 845688 w 1584176"/>
                <a:gd name="connsiteY13" fmla="*/ 1232003 h 1232003"/>
                <a:gd name="connsiteX14" fmla="*/ 724034 w 1584176"/>
                <a:gd name="connsiteY14" fmla="*/ 101372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91052 w 1584176"/>
                <a:gd name="connsiteY12" fmla="*/ 996892 h 1232003"/>
                <a:gd name="connsiteX13" fmla="*/ 845688 w 1584176"/>
                <a:gd name="connsiteY13" fmla="*/ 1232003 h 1232003"/>
                <a:gd name="connsiteX14" fmla="*/ 634277 w 1584176"/>
                <a:gd name="connsiteY14" fmla="*/ 100811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51783 w 1584176"/>
                <a:gd name="connsiteY12" fmla="*/ 1013721 h 1232003"/>
                <a:gd name="connsiteX13" fmla="*/ 845688 w 1584176"/>
                <a:gd name="connsiteY13" fmla="*/ 1232003 h 1232003"/>
                <a:gd name="connsiteX14" fmla="*/ 634277 w 1584176"/>
                <a:gd name="connsiteY14" fmla="*/ 100811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03954"/>
                <a:gd name="connsiteX1" fmla="*/ 168022 w 1584176"/>
                <a:gd name="connsiteY1" fmla="*/ 0 h 1203954"/>
                <a:gd name="connsiteX2" fmla="*/ 264029 w 1584176"/>
                <a:gd name="connsiteY2" fmla="*/ 0 h 1203954"/>
                <a:gd name="connsiteX3" fmla="*/ 264029 w 1584176"/>
                <a:gd name="connsiteY3" fmla="*/ 0 h 1203954"/>
                <a:gd name="connsiteX4" fmla="*/ 660073 w 1584176"/>
                <a:gd name="connsiteY4" fmla="*/ 0 h 1203954"/>
                <a:gd name="connsiteX5" fmla="*/ 1416154 w 1584176"/>
                <a:gd name="connsiteY5" fmla="*/ 0 h 1203954"/>
                <a:gd name="connsiteX6" fmla="*/ 1584176 w 1584176"/>
                <a:gd name="connsiteY6" fmla="*/ 168022 h 1203954"/>
                <a:gd name="connsiteX7" fmla="*/ 1584176 w 1584176"/>
                <a:gd name="connsiteY7" fmla="*/ 588065 h 1203954"/>
                <a:gd name="connsiteX8" fmla="*/ 1584176 w 1584176"/>
                <a:gd name="connsiteY8" fmla="*/ 588065 h 1203954"/>
                <a:gd name="connsiteX9" fmla="*/ 1584176 w 1584176"/>
                <a:gd name="connsiteY9" fmla="*/ 840093 h 1203954"/>
                <a:gd name="connsiteX10" fmla="*/ 1584176 w 1584176"/>
                <a:gd name="connsiteY10" fmla="*/ 840090 h 1203954"/>
                <a:gd name="connsiteX11" fmla="*/ 1416154 w 1584176"/>
                <a:gd name="connsiteY11" fmla="*/ 1008112 h 1203954"/>
                <a:gd name="connsiteX12" fmla="*/ 951783 w 1584176"/>
                <a:gd name="connsiteY12" fmla="*/ 1013721 h 1203954"/>
                <a:gd name="connsiteX13" fmla="*/ 795200 w 1584176"/>
                <a:gd name="connsiteY13" fmla="*/ 1203954 h 1203954"/>
                <a:gd name="connsiteX14" fmla="*/ 634277 w 1584176"/>
                <a:gd name="connsiteY14" fmla="*/ 1008112 h 1203954"/>
                <a:gd name="connsiteX15" fmla="*/ 168022 w 1584176"/>
                <a:gd name="connsiteY15" fmla="*/ 1008112 h 1203954"/>
                <a:gd name="connsiteX16" fmla="*/ 0 w 1584176"/>
                <a:gd name="connsiteY16" fmla="*/ 840090 h 1203954"/>
                <a:gd name="connsiteX17" fmla="*/ 0 w 1584176"/>
                <a:gd name="connsiteY17" fmla="*/ 840093 h 1203954"/>
                <a:gd name="connsiteX18" fmla="*/ 0 w 1584176"/>
                <a:gd name="connsiteY18" fmla="*/ 588065 h 1203954"/>
                <a:gd name="connsiteX19" fmla="*/ 0 w 1584176"/>
                <a:gd name="connsiteY19" fmla="*/ 588065 h 1203954"/>
                <a:gd name="connsiteX20" fmla="*/ 0 w 1584176"/>
                <a:gd name="connsiteY20" fmla="*/ 168022 h 1203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84176" h="1203954">
                  <a:moveTo>
                    <a:pt x="0" y="168022"/>
                  </a:moveTo>
                  <a:cubicBezTo>
                    <a:pt x="0" y="75226"/>
                    <a:pt x="75226" y="0"/>
                    <a:pt x="168022" y="0"/>
                  </a:cubicBezTo>
                  <a:lnTo>
                    <a:pt x="264029" y="0"/>
                  </a:lnTo>
                  <a:lnTo>
                    <a:pt x="264029" y="0"/>
                  </a:lnTo>
                  <a:lnTo>
                    <a:pt x="660073" y="0"/>
                  </a:lnTo>
                  <a:lnTo>
                    <a:pt x="1416154" y="0"/>
                  </a:lnTo>
                  <a:cubicBezTo>
                    <a:pt x="1508950" y="0"/>
                    <a:pt x="1584176" y="75226"/>
                    <a:pt x="1584176" y="168022"/>
                  </a:cubicBezTo>
                  <a:lnTo>
                    <a:pt x="1584176" y="588065"/>
                  </a:lnTo>
                  <a:lnTo>
                    <a:pt x="1584176" y="588065"/>
                  </a:lnTo>
                  <a:lnTo>
                    <a:pt x="1584176" y="840093"/>
                  </a:lnTo>
                  <a:lnTo>
                    <a:pt x="1584176" y="840090"/>
                  </a:lnTo>
                  <a:cubicBezTo>
                    <a:pt x="1584176" y="932886"/>
                    <a:pt x="1508950" y="1008112"/>
                    <a:pt x="1416154" y="1008112"/>
                  </a:cubicBezTo>
                  <a:lnTo>
                    <a:pt x="951783" y="1013721"/>
                  </a:lnTo>
                  <a:lnTo>
                    <a:pt x="795200" y="1203954"/>
                  </a:lnTo>
                  <a:lnTo>
                    <a:pt x="634277" y="1008112"/>
                  </a:lnTo>
                  <a:lnTo>
                    <a:pt x="168022" y="1008112"/>
                  </a:lnTo>
                  <a:cubicBezTo>
                    <a:pt x="75226" y="1008112"/>
                    <a:pt x="0" y="932886"/>
                    <a:pt x="0" y="840090"/>
                  </a:cubicBezTo>
                  <a:lnTo>
                    <a:pt x="0" y="840093"/>
                  </a:lnTo>
                  <a:lnTo>
                    <a:pt x="0" y="588065"/>
                  </a:lnTo>
                  <a:lnTo>
                    <a:pt x="0" y="588065"/>
                  </a:lnTo>
                  <a:lnTo>
                    <a:pt x="0" y="1680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prstClr val="white"/>
                </a:solidFill>
              </a:endParaRPr>
            </a:p>
          </p:txBody>
        </p:sp>
        <p:sp>
          <p:nvSpPr>
            <p:cNvPr id="23" name="Retângulo 22"/>
            <p:cNvSpPr/>
            <p:nvPr/>
          </p:nvSpPr>
          <p:spPr>
            <a:xfrm>
              <a:off x="2247503" y="1836113"/>
              <a:ext cx="1199736" cy="58477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pt-BR" sz="1400" b="1" dirty="0">
                  <a:solidFill>
                    <a:prstClr val="black"/>
                  </a:solidFill>
                </a:rPr>
                <a:t>Fale Conosco</a:t>
              </a:r>
            </a:p>
            <a:p>
              <a:pPr algn="ctr"/>
              <a:r>
                <a:rPr lang="pt-BR" sz="900" b="1" dirty="0">
                  <a:solidFill>
                    <a:prstClr val="black"/>
                  </a:solidFill>
                </a:rPr>
                <a:t>(escopo operacional)</a:t>
              </a: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2574030" y="1628800"/>
            <a:ext cx="1637930" cy="936106"/>
            <a:chOff x="3379312" y="1772816"/>
            <a:chExt cx="1637928" cy="936105"/>
          </a:xfrm>
        </p:grpSpPr>
        <p:sp>
          <p:nvSpPr>
            <p:cNvPr id="19" name="Texto explicativo retangular com cantos arredondados 11"/>
            <p:cNvSpPr/>
            <p:nvPr/>
          </p:nvSpPr>
          <p:spPr>
            <a:xfrm>
              <a:off x="3563888" y="1772816"/>
              <a:ext cx="1268776" cy="936105"/>
            </a:xfrm>
            <a:custGeom>
              <a:avLst/>
              <a:gdLst>
                <a:gd name="connsiteX0" fmla="*/ 0 w 1584176"/>
                <a:gd name="connsiteY0" fmla="*/ 168022 h 1008112"/>
                <a:gd name="connsiteX1" fmla="*/ 168022 w 1584176"/>
                <a:gd name="connsiteY1" fmla="*/ 0 h 1008112"/>
                <a:gd name="connsiteX2" fmla="*/ 264029 w 1584176"/>
                <a:gd name="connsiteY2" fmla="*/ 0 h 1008112"/>
                <a:gd name="connsiteX3" fmla="*/ 264029 w 1584176"/>
                <a:gd name="connsiteY3" fmla="*/ 0 h 1008112"/>
                <a:gd name="connsiteX4" fmla="*/ 660073 w 1584176"/>
                <a:gd name="connsiteY4" fmla="*/ 0 h 1008112"/>
                <a:gd name="connsiteX5" fmla="*/ 1416154 w 1584176"/>
                <a:gd name="connsiteY5" fmla="*/ 0 h 1008112"/>
                <a:gd name="connsiteX6" fmla="*/ 1584176 w 1584176"/>
                <a:gd name="connsiteY6" fmla="*/ 168022 h 1008112"/>
                <a:gd name="connsiteX7" fmla="*/ 1584176 w 1584176"/>
                <a:gd name="connsiteY7" fmla="*/ 588065 h 1008112"/>
                <a:gd name="connsiteX8" fmla="*/ 1584176 w 1584176"/>
                <a:gd name="connsiteY8" fmla="*/ 588065 h 1008112"/>
                <a:gd name="connsiteX9" fmla="*/ 1584176 w 1584176"/>
                <a:gd name="connsiteY9" fmla="*/ 840093 h 1008112"/>
                <a:gd name="connsiteX10" fmla="*/ 1584176 w 1584176"/>
                <a:gd name="connsiteY10" fmla="*/ 840090 h 1008112"/>
                <a:gd name="connsiteX11" fmla="*/ 1416154 w 1584176"/>
                <a:gd name="connsiteY11" fmla="*/ 1008112 h 1008112"/>
                <a:gd name="connsiteX12" fmla="*/ 660073 w 1584176"/>
                <a:gd name="connsiteY12" fmla="*/ 1008112 h 1008112"/>
                <a:gd name="connsiteX13" fmla="*/ 436171 w 1584176"/>
                <a:gd name="connsiteY13" fmla="*/ 1304930 h 1008112"/>
                <a:gd name="connsiteX14" fmla="*/ 264029 w 1584176"/>
                <a:gd name="connsiteY14" fmla="*/ 1008112 h 1008112"/>
                <a:gd name="connsiteX15" fmla="*/ 168022 w 1584176"/>
                <a:gd name="connsiteY15" fmla="*/ 1008112 h 1008112"/>
                <a:gd name="connsiteX16" fmla="*/ 0 w 1584176"/>
                <a:gd name="connsiteY16" fmla="*/ 840090 h 1008112"/>
                <a:gd name="connsiteX17" fmla="*/ 0 w 1584176"/>
                <a:gd name="connsiteY17" fmla="*/ 840093 h 1008112"/>
                <a:gd name="connsiteX18" fmla="*/ 0 w 1584176"/>
                <a:gd name="connsiteY18" fmla="*/ 588065 h 1008112"/>
                <a:gd name="connsiteX19" fmla="*/ 0 w 1584176"/>
                <a:gd name="connsiteY19" fmla="*/ 588065 h 1008112"/>
                <a:gd name="connsiteX20" fmla="*/ 0 w 1584176"/>
                <a:gd name="connsiteY20" fmla="*/ 168022 h 1008112"/>
                <a:gd name="connsiteX0" fmla="*/ 0 w 1584176"/>
                <a:gd name="connsiteY0" fmla="*/ 168022 h 1304930"/>
                <a:gd name="connsiteX1" fmla="*/ 168022 w 1584176"/>
                <a:gd name="connsiteY1" fmla="*/ 0 h 1304930"/>
                <a:gd name="connsiteX2" fmla="*/ 264029 w 1584176"/>
                <a:gd name="connsiteY2" fmla="*/ 0 h 1304930"/>
                <a:gd name="connsiteX3" fmla="*/ 264029 w 1584176"/>
                <a:gd name="connsiteY3" fmla="*/ 0 h 1304930"/>
                <a:gd name="connsiteX4" fmla="*/ 660073 w 1584176"/>
                <a:gd name="connsiteY4" fmla="*/ 0 h 1304930"/>
                <a:gd name="connsiteX5" fmla="*/ 1416154 w 1584176"/>
                <a:gd name="connsiteY5" fmla="*/ 0 h 1304930"/>
                <a:gd name="connsiteX6" fmla="*/ 1584176 w 1584176"/>
                <a:gd name="connsiteY6" fmla="*/ 168022 h 1304930"/>
                <a:gd name="connsiteX7" fmla="*/ 1584176 w 1584176"/>
                <a:gd name="connsiteY7" fmla="*/ 588065 h 1304930"/>
                <a:gd name="connsiteX8" fmla="*/ 1584176 w 1584176"/>
                <a:gd name="connsiteY8" fmla="*/ 588065 h 1304930"/>
                <a:gd name="connsiteX9" fmla="*/ 1584176 w 1584176"/>
                <a:gd name="connsiteY9" fmla="*/ 840093 h 1304930"/>
                <a:gd name="connsiteX10" fmla="*/ 1584176 w 1584176"/>
                <a:gd name="connsiteY10" fmla="*/ 840090 h 1304930"/>
                <a:gd name="connsiteX11" fmla="*/ 1416154 w 1584176"/>
                <a:gd name="connsiteY11" fmla="*/ 1008112 h 1304930"/>
                <a:gd name="connsiteX12" fmla="*/ 991052 w 1584176"/>
                <a:gd name="connsiteY12" fmla="*/ 996892 h 1304930"/>
                <a:gd name="connsiteX13" fmla="*/ 436171 w 1584176"/>
                <a:gd name="connsiteY13" fmla="*/ 1304930 h 1304930"/>
                <a:gd name="connsiteX14" fmla="*/ 264029 w 1584176"/>
                <a:gd name="connsiteY14" fmla="*/ 1008112 h 1304930"/>
                <a:gd name="connsiteX15" fmla="*/ 168022 w 1584176"/>
                <a:gd name="connsiteY15" fmla="*/ 1008112 h 1304930"/>
                <a:gd name="connsiteX16" fmla="*/ 0 w 1584176"/>
                <a:gd name="connsiteY16" fmla="*/ 840090 h 1304930"/>
                <a:gd name="connsiteX17" fmla="*/ 0 w 1584176"/>
                <a:gd name="connsiteY17" fmla="*/ 840093 h 1304930"/>
                <a:gd name="connsiteX18" fmla="*/ 0 w 1584176"/>
                <a:gd name="connsiteY18" fmla="*/ 588065 h 1304930"/>
                <a:gd name="connsiteX19" fmla="*/ 0 w 1584176"/>
                <a:gd name="connsiteY19" fmla="*/ 588065 h 1304930"/>
                <a:gd name="connsiteX20" fmla="*/ 0 w 1584176"/>
                <a:gd name="connsiteY20" fmla="*/ 168022 h 1304930"/>
                <a:gd name="connsiteX0" fmla="*/ 0 w 1584176"/>
                <a:gd name="connsiteY0" fmla="*/ 168022 h 1304930"/>
                <a:gd name="connsiteX1" fmla="*/ 168022 w 1584176"/>
                <a:gd name="connsiteY1" fmla="*/ 0 h 1304930"/>
                <a:gd name="connsiteX2" fmla="*/ 264029 w 1584176"/>
                <a:gd name="connsiteY2" fmla="*/ 0 h 1304930"/>
                <a:gd name="connsiteX3" fmla="*/ 264029 w 1584176"/>
                <a:gd name="connsiteY3" fmla="*/ 0 h 1304930"/>
                <a:gd name="connsiteX4" fmla="*/ 660073 w 1584176"/>
                <a:gd name="connsiteY4" fmla="*/ 0 h 1304930"/>
                <a:gd name="connsiteX5" fmla="*/ 1416154 w 1584176"/>
                <a:gd name="connsiteY5" fmla="*/ 0 h 1304930"/>
                <a:gd name="connsiteX6" fmla="*/ 1584176 w 1584176"/>
                <a:gd name="connsiteY6" fmla="*/ 168022 h 1304930"/>
                <a:gd name="connsiteX7" fmla="*/ 1584176 w 1584176"/>
                <a:gd name="connsiteY7" fmla="*/ 588065 h 1304930"/>
                <a:gd name="connsiteX8" fmla="*/ 1584176 w 1584176"/>
                <a:gd name="connsiteY8" fmla="*/ 588065 h 1304930"/>
                <a:gd name="connsiteX9" fmla="*/ 1584176 w 1584176"/>
                <a:gd name="connsiteY9" fmla="*/ 840093 h 1304930"/>
                <a:gd name="connsiteX10" fmla="*/ 1584176 w 1584176"/>
                <a:gd name="connsiteY10" fmla="*/ 840090 h 1304930"/>
                <a:gd name="connsiteX11" fmla="*/ 1416154 w 1584176"/>
                <a:gd name="connsiteY11" fmla="*/ 1008112 h 1304930"/>
                <a:gd name="connsiteX12" fmla="*/ 991052 w 1584176"/>
                <a:gd name="connsiteY12" fmla="*/ 996892 h 1304930"/>
                <a:gd name="connsiteX13" fmla="*/ 436171 w 1584176"/>
                <a:gd name="connsiteY13" fmla="*/ 1304930 h 1304930"/>
                <a:gd name="connsiteX14" fmla="*/ 724034 w 1584176"/>
                <a:gd name="connsiteY14" fmla="*/ 1013722 h 1304930"/>
                <a:gd name="connsiteX15" fmla="*/ 168022 w 1584176"/>
                <a:gd name="connsiteY15" fmla="*/ 1008112 h 1304930"/>
                <a:gd name="connsiteX16" fmla="*/ 0 w 1584176"/>
                <a:gd name="connsiteY16" fmla="*/ 840090 h 1304930"/>
                <a:gd name="connsiteX17" fmla="*/ 0 w 1584176"/>
                <a:gd name="connsiteY17" fmla="*/ 840093 h 1304930"/>
                <a:gd name="connsiteX18" fmla="*/ 0 w 1584176"/>
                <a:gd name="connsiteY18" fmla="*/ 588065 h 1304930"/>
                <a:gd name="connsiteX19" fmla="*/ 0 w 1584176"/>
                <a:gd name="connsiteY19" fmla="*/ 588065 h 1304930"/>
                <a:gd name="connsiteX20" fmla="*/ 0 w 1584176"/>
                <a:gd name="connsiteY20" fmla="*/ 168022 h 1304930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91052 w 1584176"/>
                <a:gd name="connsiteY12" fmla="*/ 996892 h 1232003"/>
                <a:gd name="connsiteX13" fmla="*/ 845688 w 1584176"/>
                <a:gd name="connsiteY13" fmla="*/ 1232003 h 1232003"/>
                <a:gd name="connsiteX14" fmla="*/ 724034 w 1584176"/>
                <a:gd name="connsiteY14" fmla="*/ 101372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91052 w 1584176"/>
                <a:gd name="connsiteY12" fmla="*/ 996892 h 1232003"/>
                <a:gd name="connsiteX13" fmla="*/ 845688 w 1584176"/>
                <a:gd name="connsiteY13" fmla="*/ 1232003 h 1232003"/>
                <a:gd name="connsiteX14" fmla="*/ 634277 w 1584176"/>
                <a:gd name="connsiteY14" fmla="*/ 100811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51783 w 1584176"/>
                <a:gd name="connsiteY12" fmla="*/ 1013721 h 1232003"/>
                <a:gd name="connsiteX13" fmla="*/ 845688 w 1584176"/>
                <a:gd name="connsiteY13" fmla="*/ 1232003 h 1232003"/>
                <a:gd name="connsiteX14" fmla="*/ 634277 w 1584176"/>
                <a:gd name="connsiteY14" fmla="*/ 100811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03954"/>
                <a:gd name="connsiteX1" fmla="*/ 168022 w 1584176"/>
                <a:gd name="connsiteY1" fmla="*/ 0 h 1203954"/>
                <a:gd name="connsiteX2" fmla="*/ 264029 w 1584176"/>
                <a:gd name="connsiteY2" fmla="*/ 0 h 1203954"/>
                <a:gd name="connsiteX3" fmla="*/ 264029 w 1584176"/>
                <a:gd name="connsiteY3" fmla="*/ 0 h 1203954"/>
                <a:gd name="connsiteX4" fmla="*/ 660073 w 1584176"/>
                <a:gd name="connsiteY4" fmla="*/ 0 h 1203954"/>
                <a:gd name="connsiteX5" fmla="*/ 1416154 w 1584176"/>
                <a:gd name="connsiteY5" fmla="*/ 0 h 1203954"/>
                <a:gd name="connsiteX6" fmla="*/ 1584176 w 1584176"/>
                <a:gd name="connsiteY6" fmla="*/ 168022 h 1203954"/>
                <a:gd name="connsiteX7" fmla="*/ 1584176 w 1584176"/>
                <a:gd name="connsiteY7" fmla="*/ 588065 h 1203954"/>
                <a:gd name="connsiteX8" fmla="*/ 1584176 w 1584176"/>
                <a:gd name="connsiteY8" fmla="*/ 588065 h 1203954"/>
                <a:gd name="connsiteX9" fmla="*/ 1584176 w 1584176"/>
                <a:gd name="connsiteY9" fmla="*/ 840093 h 1203954"/>
                <a:gd name="connsiteX10" fmla="*/ 1584176 w 1584176"/>
                <a:gd name="connsiteY10" fmla="*/ 840090 h 1203954"/>
                <a:gd name="connsiteX11" fmla="*/ 1416154 w 1584176"/>
                <a:gd name="connsiteY11" fmla="*/ 1008112 h 1203954"/>
                <a:gd name="connsiteX12" fmla="*/ 951783 w 1584176"/>
                <a:gd name="connsiteY12" fmla="*/ 1013721 h 1203954"/>
                <a:gd name="connsiteX13" fmla="*/ 795200 w 1584176"/>
                <a:gd name="connsiteY13" fmla="*/ 1203954 h 1203954"/>
                <a:gd name="connsiteX14" fmla="*/ 634277 w 1584176"/>
                <a:gd name="connsiteY14" fmla="*/ 1008112 h 1203954"/>
                <a:gd name="connsiteX15" fmla="*/ 168022 w 1584176"/>
                <a:gd name="connsiteY15" fmla="*/ 1008112 h 1203954"/>
                <a:gd name="connsiteX16" fmla="*/ 0 w 1584176"/>
                <a:gd name="connsiteY16" fmla="*/ 840090 h 1203954"/>
                <a:gd name="connsiteX17" fmla="*/ 0 w 1584176"/>
                <a:gd name="connsiteY17" fmla="*/ 840093 h 1203954"/>
                <a:gd name="connsiteX18" fmla="*/ 0 w 1584176"/>
                <a:gd name="connsiteY18" fmla="*/ 588065 h 1203954"/>
                <a:gd name="connsiteX19" fmla="*/ 0 w 1584176"/>
                <a:gd name="connsiteY19" fmla="*/ 588065 h 1203954"/>
                <a:gd name="connsiteX20" fmla="*/ 0 w 1584176"/>
                <a:gd name="connsiteY20" fmla="*/ 168022 h 1203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84176" h="1203954">
                  <a:moveTo>
                    <a:pt x="0" y="168022"/>
                  </a:moveTo>
                  <a:cubicBezTo>
                    <a:pt x="0" y="75226"/>
                    <a:pt x="75226" y="0"/>
                    <a:pt x="168022" y="0"/>
                  </a:cubicBezTo>
                  <a:lnTo>
                    <a:pt x="264029" y="0"/>
                  </a:lnTo>
                  <a:lnTo>
                    <a:pt x="264029" y="0"/>
                  </a:lnTo>
                  <a:lnTo>
                    <a:pt x="660073" y="0"/>
                  </a:lnTo>
                  <a:lnTo>
                    <a:pt x="1416154" y="0"/>
                  </a:lnTo>
                  <a:cubicBezTo>
                    <a:pt x="1508950" y="0"/>
                    <a:pt x="1584176" y="75226"/>
                    <a:pt x="1584176" y="168022"/>
                  </a:cubicBezTo>
                  <a:lnTo>
                    <a:pt x="1584176" y="588065"/>
                  </a:lnTo>
                  <a:lnTo>
                    <a:pt x="1584176" y="588065"/>
                  </a:lnTo>
                  <a:lnTo>
                    <a:pt x="1584176" y="840093"/>
                  </a:lnTo>
                  <a:lnTo>
                    <a:pt x="1584176" y="840090"/>
                  </a:lnTo>
                  <a:cubicBezTo>
                    <a:pt x="1584176" y="932886"/>
                    <a:pt x="1508950" y="1008112"/>
                    <a:pt x="1416154" y="1008112"/>
                  </a:cubicBezTo>
                  <a:lnTo>
                    <a:pt x="951783" y="1013721"/>
                  </a:lnTo>
                  <a:lnTo>
                    <a:pt x="795200" y="1203954"/>
                  </a:lnTo>
                  <a:lnTo>
                    <a:pt x="634277" y="1008112"/>
                  </a:lnTo>
                  <a:lnTo>
                    <a:pt x="168022" y="1008112"/>
                  </a:lnTo>
                  <a:cubicBezTo>
                    <a:pt x="75226" y="1008112"/>
                    <a:pt x="0" y="932886"/>
                    <a:pt x="0" y="840090"/>
                  </a:cubicBezTo>
                  <a:lnTo>
                    <a:pt x="0" y="840093"/>
                  </a:lnTo>
                  <a:lnTo>
                    <a:pt x="0" y="588065"/>
                  </a:lnTo>
                  <a:lnTo>
                    <a:pt x="0" y="588065"/>
                  </a:lnTo>
                  <a:lnTo>
                    <a:pt x="0" y="16802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prstClr val="white"/>
                </a:solidFill>
              </a:endParaRPr>
            </a:p>
          </p:txBody>
        </p:sp>
        <p:sp>
          <p:nvSpPr>
            <p:cNvPr id="24" name="Retângulo 23"/>
            <p:cNvSpPr/>
            <p:nvPr/>
          </p:nvSpPr>
          <p:spPr>
            <a:xfrm>
              <a:off x="3379312" y="1856437"/>
              <a:ext cx="1637928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BR" sz="1400" b="1" dirty="0">
                  <a:solidFill>
                    <a:prstClr val="black"/>
                  </a:solidFill>
                </a:rPr>
                <a:t>SMS-Denúncia</a:t>
              </a:r>
            </a:p>
            <a:p>
              <a:pPr algn="ctr"/>
              <a:r>
                <a:rPr lang="pt-BR" sz="1200" b="1" dirty="0">
                  <a:solidFill>
                    <a:prstClr val="black"/>
                  </a:solidFill>
                </a:rPr>
                <a:t> </a:t>
              </a:r>
              <a:r>
                <a:rPr lang="pt-BR" sz="900" b="1" dirty="0">
                  <a:solidFill>
                    <a:prstClr val="black"/>
                  </a:solidFill>
                </a:rPr>
                <a:t>(pronta-atuação)</a:t>
              </a: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6618247" y="1629083"/>
            <a:ext cx="1224455" cy="936105"/>
            <a:chOff x="6255552" y="1772816"/>
            <a:chExt cx="1268776" cy="93610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21" name="Texto explicativo retangular com cantos arredondados 11"/>
            <p:cNvSpPr/>
            <p:nvPr/>
          </p:nvSpPr>
          <p:spPr>
            <a:xfrm>
              <a:off x="6255552" y="1772816"/>
              <a:ext cx="1268776" cy="936105"/>
            </a:xfrm>
            <a:custGeom>
              <a:avLst/>
              <a:gdLst>
                <a:gd name="connsiteX0" fmla="*/ 0 w 1584176"/>
                <a:gd name="connsiteY0" fmla="*/ 168022 h 1008112"/>
                <a:gd name="connsiteX1" fmla="*/ 168022 w 1584176"/>
                <a:gd name="connsiteY1" fmla="*/ 0 h 1008112"/>
                <a:gd name="connsiteX2" fmla="*/ 264029 w 1584176"/>
                <a:gd name="connsiteY2" fmla="*/ 0 h 1008112"/>
                <a:gd name="connsiteX3" fmla="*/ 264029 w 1584176"/>
                <a:gd name="connsiteY3" fmla="*/ 0 h 1008112"/>
                <a:gd name="connsiteX4" fmla="*/ 660073 w 1584176"/>
                <a:gd name="connsiteY4" fmla="*/ 0 h 1008112"/>
                <a:gd name="connsiteX5" fmla="*/ 1416154 w 1584176"/>
                <a:gd name="connsiteY5" fmla="*/ 0 h 1008112"/>
                <a:gd name="connsiteX6" fmla="*/ 1584176 w 1584176"/>
                <a:gd name="connsiteY6" fmla="*/ 168022 h 1008112"/>
                <a:gd name="connsiteX7" fmla="*/ 1584176 w 1584176"/>
                <a:gd name="connsiteY7" fmla="*/ 588065 h 1008112"/>
                <a:gd name="connsiteX8" fmla="*/ 1584176 w 1584176"/>
                <a:gd name="connsiteY8" fmla="*/ 588065 h 1008112"/>
                <a:gd name="connsiteX9" fmla="*/ 1584176 w 1584176"/>
                <a:gd name="connsiteY9" fmla="*/ 840093 h 1008112"/>
                <a:gd name="connsiteX10" fmla="*/ 1584176 w 1584176"/>
                <a:gd name="connsiteY10" fmla="*/ 840090 h 1008112"/>
                <a:gd name="connsiteX11" fmla="*/ 1416154 w 1584176"/>
                <a:gd name="connsiteY11" fmla="*/ 1008112 h 1008112"/>
                <a:gd name="connsiteX12" fmla="*/ 660073 w 1584176"/>
                <a:gd name="connsiteY12" fmla="*/ 1008112 h 1008112"/>
                <a:gd name="connsiteX13" fmla="*/ 436171 w 1584176"/>
                <a:gd name="connsiteY13" fmla="*/ 1304930 h 1008112"/>
                <a:gd name="connsiteX14" fmla="*/ 264029 w 1584176"/>
                <a:gd name="connsiteY14" fmla="*/ 1008112 h 1008112"/>
                <a:gd name="connsiteX15" fmla="*/ 168022 w 1584176"/>
                <a:gd name="connsiteY15" fmla="*/ 1008112 h 1008112"/>
                <a:gd name="connsiteX16" fmla="*/ 0 w 1584176"/>
                <a:gd name="connsiteY16" fmla="*/ 840090 h 1008112"/>
                <a:gd name="connsiteX17" fmla="*/ 0 w 1584176"/>
                <a:gd name="connsiteY17" fmla="*/ 840093 h 1008112"/>
                <a:gd name="connsiteX18" fmla="*/ 0 w 1584176"/>
                <a:gd name="connsiteY18" fmla="*/ 588065 h 1008112"/>
                <a:gd name="connsiteX19" fmla="*/ 0 w 1584176"/>
                <a:gd name="connsiteY19" fmla="*/ 588065 h 1008112"/>
                <a:gd name="connsiteX20" fmla="*/ 0 w 1584176"/>
                <a:gd name="connsiteY20" fmla="*/ 168022 h 1008112"/>
                <a:gd name="connsiteX0" fmla="*/ 0 w 1584176"/>
                <a:gd name="connsiteY0" fmla="*/ 168022 h 1304930"/>
                <a:gd name="connsiteX1" fmla="*/ 168022 w 1584176"/>
                <a:gd name="connsiteY1" fmla="*/ 0 h 1304930"/>
                <a:gd name="connsiteX2" fmla="*/ 264029 w 1584176"/>
                <a:gd name="connsiteY2" fmla="*/ 0 h 1304930"/>
                <a:gd name="connsiteX3" fmla="*/ 264029 w 1584176"/>
                <a:gd name="connsiteY3" fmla="*/ 0 h 1304930"/>
                <a:gd name="connsiteX4" fmla="*/ 660073 w 1584176"/>
                <a:gd name="connsiteY4" fmla="*/ 0 h 1304930"/>
                <a:gd name="connsiteX5" fmla="*/ 1416154 w 1584176"/>
                <a:gd name="connsiteY5" fmla="*/ 0 h 1304930"/>
                <a:gd name="connsiteX6" fmla="*/ 1584176 w 1584176"/>
                <a:gd name="connsiteY6" fmla="*/ 168022 h 1304930"/>
                <a:gd name="connsiteX7" fmla="*/ 1584176 w 1584176"/>
                <a:gd name="connsiteY7" fmla="*/ 588065 h 1304930"/>
                <a:gd name="connsiteX8" fmla="*/ 1584176 w 1584176"/>
                <a:gd name="connsiteY8" fmla="*/ 588065 h 1304930"/>
                <a:gd name="connsiteX9" fmla="*/ 1584176 w 1584176"/>
                <a:gd name="connsiteY9" fmla="*/ 840093 h 1304930"/>
                <a:gd name="connsiteX10" fmla="*/ 1584176 w 1584176"/>
                <a:gd name="connsiteY10" fmla="*/ 840090 h 1304930"/>
                <a:gd name="connsiteX11" fmla="*/ 1416154 w 1584176"/>
                <a:gd name="connsiteY11" fmla="*/ 1008112 h 1304930"/>
                <a:gd name="connsiteX12" fmla="*/ 991052 w 1584176"/>
                <a:gd name="connsiteY12" fmla="*/ 996892 h 1304930"/>
                <a:gd name="connsiteX13" fmla="*/ 436171 w 1584176"/>
                <a:gd name="connsiteY13" fmla="*/ 1304930 h 1304930"/>
                <a:gd name="connsiteX14" fmla="*/ 264029 w 1584176"/>
                <a:gd name="connsiteY14" fmla="*/ 1008112 h 1304930"/>
                <a:gd name="connsiteX15" fmla="*/ 168022 w 1584176"/>
                <a:gd name="connsiteY15" fmla="*/ 1008112 h 1304930"/>
                <a:gd name="connsiteX16" fmla="*/ 0 w 1584176"/>
                <a:gd name="connsiteY16" fmla="*/ 840090 h 1304930"/>
                <a:gd name="connsiteX17" fmla="*/ 0 w 1584176"/>
                <a:gd name="connsiteY17" fmla="*/ 840093 h 1304930"/>
                <a:gd name="connsiteX18" fmla="*/ 0 w 1584176"/>
                <a:gd name="connsiteY18" fmla="*/ 588065 h 1304930"/>
                <a:gd name="connsiteX19" fmla="*/ 0 w 1584176"/>
                <a:gd name="connsiteY19" fmla="*/ 588065 h 1304930"/>
                <a:gd name="connsiteX20" fmla="*/ 0 w 1584176"/>
                <a:gd name="connsiteY20" fmla="*/ 168022 h 1304930"/>
                <a:gd name="connsiteX0" fmla="*/ 0 w 1584176"/>
                <a:gd name="connsiteY0" fmla="*/ 168022 h 1304930"/>
                <a:gd name="connsiteX1" fmla="*/ 168022 w 1584176"/>
                <a:gd name="connsiteY1" fmla="*/ 0 h 1304930"/>
                <a:gd name="connsiteX2" fmla="*/ 264029 w 1584176"/>
                <a:gd name="connsiteY2" fmla="*/ 0 h 1304930"/>
                <a:gd name="connsiteX3" fmla="*/ 264029 w 1584176"/>
                <a:gd name="connsiteY3" fmla="*/ 0 h 1304930"/>
                <a:gd name="connsiteX4" fmla="*/ 660073 w 1584176"/>
                <a:gd name="connsiteY4" fmla="*/ 0 h 1304930"/>
                <a:gd name="connsiteX5" fmla="*/ 1416154 w 1584176"/>
                <a:gd name="connsiteY5" fmla="*/ 0 h 1304930"/>
                <a:gd name="connsiteX6" fmla="*/ 1584176 w 1584176"/>
                <a:gd name="connsiteY6" fmla="*/ 168022 h 1304930"/>
                <a:gd name="connsiteX7" fmla="*/ 1584176 w 1584176"/>
                <a:gd name="connsiteY7" fmla="*/ 588065 h 1304930"/>
                <a:gd name="connsiteX8" fmla="*/ 1584176 w 1584176"/>
                <a:gd name="connsiteY8" fmla="*/ 588065 h 1304930"/>
                <a:gd name="connsiteX9" fmla="*/ 1584176 w 1584176"/>
                <a:gd name="connsiteY9" fmla="*/ 840093 h 1304930"/>
                <a:gd name="connsiteX10" fmla="*/ 1584176 w 1584176"/>
                <a:gd name="connsiteY10" fmla="*/ 840090 h 1304930"/>
                <a:gd name="connsiteX11" fmla="*/ 1416154 w 1584176"/>
                <a:gd name="connsiteY11" fmla="*/ 1008112 h 1304930"/>
                <a:gd name="connsiteX12" fmla="*/ 991052 w 1584176"/>
                <a:gd name="connsiteY12" fmla="*/ 996892 h 1304930"/>
                <a:gd name="connsiteX13" fmla="*/ 436171 w 1584176"/>
                <a:gd name="connsiteY13" fmla="*/ 1304930 h 1304930"/>
                <a:gd name="connsiteX14" fmla="*/ 724034 w 1584176"/>
                <a:gd name="connsiteY14" fmla="*/ 1013722 h 1304930"/>
                <a:gd name="connsiteX15" fmla="*/ 168022 w 1584176"/>
                <a:gd name="connsiteY15" fmla="*/ 1008112 h 1304930"/>
                <a:gd name="connsiteX16" fmla="*/ 0 w 1584176"/>
                <a:gd name="connsiteY16" fmla="*/ 840090 h 1304930"/>
                <a:gd name="connsiteX17" fmla="*/ 0 w 1584176"/>
                <a:gd name="connsiteY17" fmla="*/ 840093 h 1304930"/>
                <a:gd name="connsiteX18" fmla="*/ 0 w 1584176"/>
                <a:gd name="connsiteY18" fmla="*/ 588065 h 1304930"/>
                <a:gd name="connsiteX19" fmla="*/ 0 w 1584176"/>
                <a:gd name="connsiteY19" fmla="*/ 588065 h 1304930"/>
                <a:gd name="connsiteX20" fmla="*/ 0 w 1584176"/>
                <a:gd name="connsiteY20" fmla="*/ 168022 h 1304930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91052 w 1584176"/>
                <a:gd name="connsiteY12" fmla="*/ 996892 h 1232003"/>
                <a:gd name="connsiteX13" fmla="*/ 845688 w 1584176"/>
                <a:gd name="connsiteY13" fmla="*/ 1232003 h 1232003"/>
                <a:gd name="connsiteX14" fmla="*/ 724034 w 1584176"/>
                <a:gd name="connsiteY14" fmla="*/ 101372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91052 w 1584176"/>
                <a:gd name="connsiteY12" fmla="*/ 996892 h 1232003"/>
                <a:gd name="connsiteX13" fmla="*/ 845688 w 1584176"/>
                <a:gd name="connsiteY13" fmla="*/ 1232003 h 1232003"/>
                <a:gd name="connsiteX14" fmla="*/ 634277 w 1584176"/>
                <a:gd name="connsiteY14" fmla="*/ 100811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51783 w 1584176"/>
                <a:gd name="connsiteY12" fmla="*/ 1013721 h 1232003"/>
                <a:gd name="connsiteX13" fmla="*/ 845688 w 1584176"/>
                <a:gd name="connsiteY13" fmla="*/ 1232003 h 1232003"/>
                <a:gd name="connsiteX14" fmla="*/ 634277 w 1584176"/>
                <a:gd name="connsiteY14" fmla="*/ 100811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03954"/>
                <a:gd name="connsiteX1" fmla="*/ 168022 w 1584176"/>
                <a:gd name="connsiteY1" fmla="*/ 0 h 1203954"/>
                <a:gd name="connsiteX2" fmla="*/ 264029 w 1584176"/>
                <a:gd name="connsiteY2" fmla="*/ 0 h 1203954"/>
                <a:gd name="connsiteX3" fmla="*/ 264029 w 1584176"/>
                <a:gd name="connsiteY3" fmla="*/ 0 h 1203954"/>
                <a:gd name="connsiteX4" fmla="*/ 660073 w 1584176"/>
                <a:gd name="connsiteY4" fmla="*/ 0 h 1203954"/>
                <a:gd name="connsiteX5" fmla="*/ 1416154 w 1584176"/>
                <a:gd name="connsiteY5" fmla="*/ 0 h 1203954"/>
                <a:gd name="connsiteX6" fmla="*/ 1584176 w 1584176"/>
                <a:gd name="connsiteY6" fmla="*/ 168022 h 1203954"/>
                <a:gd name="connsiteX7" fmla="*/ 1584176 w 1584176"/>
                <a:gd name="connsiteY7" fmla="*/ 588065 h 1203954"/>
                <a:gd name="connsiteX8" fmla="*/ 1584176 w 1584176"/>
                <a:gd name="connsiteY8" fmla="*/ 588065 h 1203954"/>
                <a:gd name="connsiteX9" fmla="*/ 1584176 w 1584176"/>
                <a:gd name="connsiteY9" fmla="*/ 840093 h 1203954"/>
                <a:gd name="connsiteX10" fmla="*/ 1584176 w 1584176"/>
                <a:gd name="connsiteY10" fmla="*/ 840090 h 1203954"/>
                <a:gd name="connsiteX11" fmla="*/ 1416154 w 1584176"/>
                <a:gd name="connsiteY11" fmla="*/ 1008112 h 1203954"/>
                <a:gd name="connsiteX12" fmla="*/ 951783 w 1584176"/>
                <a:gd name="connsiteY12" fmla="*/ 1013721 h 1203954"/>
                <a:gd name="connsiteX13" fmla="*/ 795200 w 1584176"/>
                <a:gd name="connsiteY13" fmla="*/ 1203954 h 1203954"/>
                <a:gd name="connsiteX14" fmla="*/ 634277 w 1584176"/>
                <a:gd name="connsiteY14" fmla="*/ 1008112 h 1203954"/>
                <a:gd name="connsiteX15" fmla="*/ 168022 w 1584176"/>
                <a:gd name="connsiteY15" fmla="*/ 1008112 h 1203954"/>
                <a:gd name="connsiteX16" fmla="*/ 0 w 1584176"/>
                <a:gd name="connsiteY16" fmla="*/ 840090 h 1203954"/>
                <a:gd name="connsiteX17" fmla="*/ 0 w 1584176"/>
                <a:gd name="connsiteY17" fmla="*/ 840093 h 1203954"/>
                <a:gd name="connsiteX18" fmla="*/ 0 w 1584176"/>
                <a:gd name="connsiteY18" fmla="*/ 588065 h 1203954"/>
                <a:gd name="connsiteX19" fmla="*/ 0 w 1584176"/>
                <a:gd name="connsiteY19" fmla="*/ 588065 h 1203954"/>
                <a:gd name="connsiteX20" fmla="*/ 0 w 1584176"/>
                <a:gd name="connsiteY20" fmla="*/ 168022 h 1203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84176" h="1203954">
                  <a:moveTo>
                    <a:pt x="0" y="168022"/>
                  </a:moveTo>
                  <a:cubicBezTo>
                    <a:pt x="0" y="75226"/>
                    <a:pt x="75226" y="0"/>
                    <a:pt x="168022" y="0"/>
                  </a:cubicBezTo>
                  <a:lnTo>
                    <a:pt x="264029" y="0"/>
                  </a:lnTo>
                  <a:lnTo>
                    <a:pt x="264029" y="0"/>
                  </a:lnTo>
                  <a:lnTo>
                    <a:pt x="660073" y="0"/>
                  </a:lnTo>
                  <a:lnTo>
                    <a:pt x="1416154" y="0"/>
                  </a:lnTo>
                  <a:cubicBezTo>
                    <a:pt x="1508950" y="0"/>
                    <a:pt x="1584176" y="75226"/>
                    <a:pt x="1584176" y="168022"/>
                  </a:cubicBezTo>
                  <a:lnTo>
                    <a:pt x="1584176" y="588065"/>
                  </a:lnTo>
                  <a:lnTo>
                    <a:pt x="1584176" y="588065"/>
                  </a:lnTo>
                  <a:lnTo>
                    <a:pt x="1584176" y="840093"/>
                  </a:lnTo>
                  <a:lnTo>
                    <a:pt x="1584176" y="840090"/>
                  </a:lnTo>
                  <a:cubicBezTo>
                    <a:pt x="1584176" y="932886"/>
                    <a:pt x="1508950" y="1008112"/>
                    <a:pt x="1416154" y="1008112"/>
                  </a:cubicBezTo>
                  <a:lnTo>
                    <a:pt x="951783" y="1013721"/>
                  </a:lnTo>
                  <a:lnTo>
                    <a:pt x="795200" y="1203954"/>
                  </a:lnTo>
                  <a:lnTo>
                    <a:pt x="634277" y="1008112"/>
                  </a:lnTo>
                  <a:lnTo>
                    <a:pt x="168022" y="1008112"/>
                  </a:lnTo>
                  <a:cubicBezTo>
                    <a:pt x="75226" y="1008112"/>
                    <a:pt x="0" y="932886"/>
                    <a:pt x="0" y="840090"/>
                  </a:cubicBezTo>
                  <a:lnTo>
                    <a:pt x="0" y="840093"/>
                  </a:lnTo>
                  <a:lnTo>
                    <a:pt x="0" y="588065"/>
                  </a:lnTo>
                  <a:lnTo>
                    <a:pt x="0" y="588065"/>
                  </a:lnTo>
                  <a:lnTo>
                    <a:pt x="0" y="1680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prstClr val="white"/>
                </a:solidFill>
              </a:endParaRPr>
            </a:p>
          </p:txBody>
        </p:sp>
        <p:sp>
          <p:nvSpPr>
            <p:cNvPr id="26" name="Retângulo 25"/>
            <p:cNvSpPr/>
            <p:nvPr/>
          </p:nvSpPr>
          <p:spPr>
            <a:xfrm>
              <a:off x="6325590" y="1836113"/>
              <a:ext cx="1148367" cy="66172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pt-BR" sz="1400" b="1" dirty="0">
                  <a:solidFill>
                    <a:prstClr val="black"/>
                  </a:solidFill>
                </a:rPr>
                <a:t>Central de</a:t>
              </a:r>
            </a:p>
            <a:p>
              <a:pPr algn="ctr"/>
              <a:r>
                <a:rPr lang="pt-BR" sz="1400" b="1" dirty="0">
                  <a:solidFill>
                    <a:prstClr val="black"/>
                  </a:solidFill>
                </a:rPr>
                <a:t>Informações</a:t>
              </a:r>
            </a:p>
            <a:p>
              <a:pPr algn="ctr"/>
              <a:r>
                <a:rPr lang="pt-BR" sz="900" b="1" dirty="0">
                  <a:solidFill>
                    <a:prstClr val="black"/>
                  </a:solidFill>
                </a:rPr>
                <a:t>(pronta-atuação)</a:t>
              </a:r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7884368" y="1628800"/>
            <a:ext cx="1224136" cy="936105"/>
            <a:chOff x="7596336" y="1772816"/>
            <a:chExt cx="1268776" cy="936105"/>
          </a:xfrm>
        </p:grpSpPr>
        <p:sp>
          <p:nvSpPr>
            <p:cNvPr id="22" name="Texto explicativo retangular com cantos arredondados 11"/>
            <p:cNvSpPr/>
            <p:nvPr/>
          </p:nvSpPr>
          <p:spPr>
            <a:xfrm>
              <a:off x="7596336" y="1772816"/>
              <a:ext cx="1268776" cy="936105"/>
            </a:xfrm>
            <a:custGeom>
              <a:avLst/>
              <a:gdLst>
                <a:gd name="connsiteX0" fmla="*/ 0 w 1584176"/>
                <a:gd name="connsiteY0" fmla="*/ 168022 h 1008112"/>
                <a:gd name="connsiteX1" fmla="*/ 168022 w 1584176"/>
                <a:gd name="connsiteY1" fmla="*/ 0 h 1008112"/>
                <a:gd name="connsiteX2" fmla="*/ 264029 w 1584176"/>
                <a:gd name="connsiteY2" fmla="*/ 0 h 1008112"/>
                <a:gd name="connsiteX3" fmla="*/ 264029 w 1584176"/>
                <a:gd name="connsiteY3" fmla="*/ 0 h 1008112"/>
                <a:gd name="connsiteX4" fmla="*/ 660073 w 1584176"/>
                <a:gd name="connsiteY4" fmla="*/ 0 h 1008112"/>
                <a:gd name="connsiteX5" fmla="*/ 1416154 w 1584176"/>
                <a:gd name="connsiteY5" fmla="*/ 0 h 1008112"/>
                <a:gd name="connsiteX6" fmla="*/ 1584176 w 1584176"/>
                <a:gd name="connsiteY6" fmla="*/ 168022 h 1008112"/>
                <a:gd name="connsiteX7" fmla="*/ 1584176 w 1584176"/>
                <a:gd name="connsiteY7" fmla="*/ 588065 h 1008112"/>
                <a:gd name="connsiteX8" fmla="*/ 1584176 w 1584176"/>
                <a:gd name="connsiteY8" fmla="*/ 588065 h 1008112"/>
                <a:gd name="connsiteX9" fmla="*/ 1584176 w 1584176"/>
                <a:gd name="connsiteY9" fmla="*/ 840093 h 1008112"/>
                <a:gd name="connsiteX10" fmla="*/ 1584176 w 1584176"/>
                <a:gd name="connsiteY10" fmla="*/ 840090 h 1008112"/>
                <a:gd name="connsiteX11" fmla="*/ 1416154 w 1584176"/>
                <a:gd name="connsiteY11" fmla="*/ 1008112 h 1008112"/>
                <a:gd name="connsiteX12" fmla="*/ 660073 w 1584176"/>
                <a:gd name="connsiteY12" fmla="*/ 1008112 h 1008112"/>
                <a:gd name="connsiteX13" fmla="*/ 436171 w 1584176"/>
                <a:gd name="connsiteY13" fmla="*/ 1304930 h 1008112"/>
                <a:gd name="connsiteX14" fmla="*/ 264029 w 1584176"/>
                <a:gd name="connsiteY14" fmla="*/ 1008112 h 1008112"/>
                <a:gd name="connsiteX15" fmla="*/ 168022 w 1584176"/>
                <a:gd name="connsiteY15" fmla="*/ 1008112 h 1008112"/>
                <a:gd name="connsiteX16" fmla="*/ 0 w 1584176"/>
                <a:gd name="connsiteY16" fmla="*/ 840090 h 1008112"/>
                <a:gd name="connsiteX17" fmla="*/ 0 w 1584176"/>
                <a:gd name="connsiteY17" fmla="*/ 840093 h 1008112"/>
                <a:gd name="connsiteX18" fmla="*/ 0 w 1584176"/>
                <a:gd name="connsiteY18" fmla="*/ 588065 h 1008112"/>
                <a:gd name="connsiteX19" fmla="*/ 0 w 1584176"/>
                <a:gd name="connsiteY19" fmla="*/ 588065 h 1008112"/>
                <a:gd name="connsiteX20" fmla="*/ 0 w 1584176"/>
                <a:gd name="connsiteY20" fmla="*/ 168022 h 1008112"/>
                <a:gd name="connsiteX0" fmla="*/ 0 w 1584176"/>
                <a:gd name="connsiteY0" fmla="*/ 168022 h 1304930"/>
                <a:gd name="connsiteX1" fmla="*/ 168022 w 1584176"/>
                <a:gd name="connsiteY1" fmla="*/ 0 h 1304930"/>
                <a:gd name="connsiteX2" fmla="*/ 264029 w 1584176"/>
                <a:gd name="connsiteY2" fmla="*/ 0 h 1304930"/>
                <a:gd name="connsiteX3" fmla="*/ 264029 w 1584176"/>
                <a:gd name="connsiteY3" fmla="*/ 0 h 1304930"/>
                <a:gd name="connsiteX4" fmla="*/ 660073 w 1584176"/>
                <a:gd name="connsiteY4" fmla="*/ 0 h 1304930"/>
                <a:gd name="connsiteX5" fmla="*/ 1416154 w 1584176"/>
                <a:gd name="connsiteY5" fmla="*/ 0 h 1304930"/>
                <a:gd name="connsiteX6" fmla="*/ 1584176 w 1584176"/>
                <a:gd name="connsiteY6" fmla="*/ 168022 h 1304930"/>
                <a:gd name="connsiteX7" fmla="*/ 1584176 w 1584176"/>
                <a:gd name="connsiteY7" fmla="*/ 588065 h 1304930"/>
                <a:gd name="connsiteX8" fmla="*/ 1584176 w 1584176"/>
                <a:gd name="connsiteY8" fmla="*/ 588065 h 1304930"/>
                <a:gd name="connsiteX9" fmla="*/ 1584176 w 1584176"/>
                <a:gd name="connsiteY9" fmla="*/ 840093 h 1304930"/>
                <a:gd name="connsiteX10" fmla="*/ 1584176 w 1584176"/>
                <a:gd name="connsiteY10" fmla="*/ 840090 h 1304930"/>
                <a:gd name="connsiteX11" fmla="*/ 1416154 w 1584176"/>
                <a:gd name="connsiteY11" fmla="*/ 1008112 h 1304930"/>
                <a:gd name="connsiteX12" fmla="*/ 991052 w 1584176"/>
                <a:gd name="connsiteY12" fmla="*/ 996892 h 1304930"/>
                <a:gd name="connsiteX13" fmla="*/ 436171 w 1584176"/>
                <a:gd name="connsiteY13" fmla="*/ 1304930 h 1304930"/>
                <a:gd name="connsiteX14" fmla="*/ 264029 w 1584176"/>
                <a:gd name="connsiteY14" fmla="*/ 1008112 h 1304930"/>
                <a:gd name="connsiteX15" fmla="*/ 168022 w 1584176"/>
                <a:gd name="connsiteY15" fmla="*/ 1008112 h 1304930"/>
                <a:gd name="connsiteX16" fmla="*/ 0 w 1584176"/>
                <a:gd name="connsiteY16" fmla="*/ 840090 h 1304930"/>
                <a:gd name="connsiteX17" fmla="*/ 0 w 1584176"/>
                <a:gd name="connsiteY17" fmla="*/ 840093 h 1304930"/>
                <a:gd name="connsiteX18" fmla="*/ 0 w 1584176"/>
                <a:gd name="connsiteY18" fmla="*/ 588065 h 1304930"/>
                <a:gd name="connsiteX19" fmla="*/ 0 w 1584176"/>
                <a:gd name="connsiteY19" fmla="*/ 588065 h 1304930"/>
                <a:gd name="connsiteX20" fmla="*/ 0 w 1584176"/>
                <a:gd name="connsiteY20" fmla="*/ 168022 h 1304930"/>
                <a:gd name="connsiteX0" fmla="*/ 0 w 1584176"/>
                <a:gd name="connsiteY0" fmla="*/ 168022 h 1304930"/>
                <a:gd name="connsiteX1" fmla="*/ 168022 w 1584176"/>
                <a:gd name="connsiteY1" fmla="*/ 0 h 1304930"/>
                <a:gd name="connsiteX2" fmla="*/ 264029 w 1584176"/>
                <a:gd name="connsiteY2" fmla="*/ 0 h 1304930"/>
                <a:gd name="connsiteX3" fmla="*/ 264029 w 1584176"/>
                <a:gd name="connsiteY3" fmla="*/ 0 h 1304930"/>
                <a:gd name="connsiteX4" fmla="*/ 660073 w 1584176"/>
                <a:gd name="connsiteY4" fmla="*/ 0 h 1304930"/>
                <a:gd name="connsiteX5" fmla="*/ 1416154 w 1584176"/>
                <a:gd name="connsiteY5" fmla="*/ 0 h 1304930"/>
                <a:gd name="connsiteX6" fmla="*/ 1584176 w 1584176"/>
                <a:gd name="connsiteY6" fmla="*/ 168022 h 1304930"/>
                <a:gd name="connsiteX7" fmla="*/ 1584176 w 1584176"/>
                <a:gd name="connsiteY7" fmla="*/ 588065 h 1304930"/>
                <a:gd name="connsiteX8" fmla="*/ 1584176 w 1584176"/>
                <a:gd name="connsiteY8" fmla="*/ 588065 h 1304930"/>
                <a:gd name="connsiteX9" fmla="*/ 1584176 w 1584176"/>
                <a:gd name="connsiteY9" fmla="*/ 840093 h 1304930"/>
                <a:gd name="connsiteX10" fmla="*/ 1584176 w 1584176"/>
                <a:gd name="connsiteY10" fmla="*/ 840090 h 1304930"/>
                <a:gd name="connsiteX11" fmla="*/ 1416154 w 1584176"/>
                <a:gd name="connsiteY11" fmla="*/ 1008112 h 1304930"/>
                <a:gd name="connsiteX12" fmla="*/ 991052 w 1584176"/>
                <a:gd name="connsiteY12" fmla="*/ 996892 h 1304930"/>
                <a:gd name="connsiteX13" fmla="*/ 436171 w 1584176"/>
                <a:gd name="connsiteY13" fmla="*/ 1304930 h 1304930"/>
                <a:gd name="connsiteX14" fmla="*/ 724034 w 1584176"/>
                <a:gd name="connsiteY14" fmla="*/ 1013722 h 1304930"/>
                <a:gd name="connsiteX15" fmla="*/ 168022 w 1584176"/>
                <a:gd name="connsiteY15" fmla="*/ 1008112 h 1304930"/>
                <a:gd name="connsiteX16" fmla="*/ 0 w 1584176"/>
                <a:gd name="connsiteY16" fmla="*/ 840090 h 1304930"/>
                <a:gd name="connsiteX17" fmla="*/ 0 w 1584176"/>
                <a:gd name="connsiteY17" fmla="*/ 840093 h 1304930"/>
                <a:gd name="connsiteX18" fmla="*/ 0 w 1584176"/>
                <a:gd name="connsiteY18" fmla="*/ 588065 h 1304930"/>
                <a:gd name="connsiteX19" fmla="*/ 0 w 1584176"/>
                <a:gd name="connsiteY19" fmla="*/ 588065 h 1304930"/>
                <a:gd name="connsiteX20" fmla="*/ 0 w 1584176"/>
                <a:gd name="connsiteY20" fmla="*/ 168022 h 1304930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91052 w 1584176"/>
                <a:gd name="connsiteY12" fmla="*/ 996892 h 1232003"/>
                <a:gd name="connsiteX13" fmla="*/ 845688 w 1584176"/>
                <a:gd name="connsiteY13" fmla="*/ 1232003 h 1232003"/>
                <a:gd name="connsiteX14" fmla="*/ 724034 w 1584176"/>
                <a:gd name="connsiteY14" fmla="*/ 101372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91052 w 1584176"/>
                <a:gd name="connsiteY12" fmla="*/ 996892 h 1232003"/>
                <a:gd name="connsiteX13" fmla="*/ 845688 w 1584176"/>
                <a:gd name="connsiteY13" fmla="*/ 1232003 h 1232003"/>
                <a:gd name="connsiteX14" fmla="*/ 634277 w 1584176"/>
                <a:gd name="connsiteY14" fmla="*/ 100811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51783 w 1584176"/>
                <a:gd name="connsiteY12" fmla="*/ 1013721 h 1232003"/>
                <a:gd name="connsiteX13" fmla="*/ 845688 w 1584176"/>
                <a:gd name="connsiteY13" fmla="*/ 1232003 h 1232003"/>
                <a:gd name="connsiteX14" fmla="*/ 634277 w 1584176"/>
                <a:gd name="connsiteY14" fmla="*/ 100811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03954"/>
                <a:gd name="connsiteX1" fmla="*/ 168022 w 1584176"/>
                <a:gd name="connsiteY1" fmla="*/ 0 h 1203954"/>
                <a:gd name="connsiteX2" fmla="*/ 264029 w 1584176"/>
                <a:gd name="connsiteY2" fmla="*/ 0 h 1203954"/>
                <a:gd name="connsiteX3" fmla="*/ 264029 w 1584176"/>
                <a:gd name="connsiteY3" fmla="*/ 0 h 1203954"/>
                <a:gd name="connsiteX4" fmla="*/ 660073 w 1584176"/>
                <a:gd name="connsiteY4" fmla="*/ 0 h 1203954"/>
                <a:gd name="connsiteX5" fmla="*/ 1416154 w 1584176"/>
                <a:gd name="connsiteY5" fmla="*/ 0 h 1203954"/>
                <a:gd name="connsiteX6" fmla="*/ 1584176 w 1584176"/>
                <a:gd name="connsiteY6" fmla="*/ 168022 h 1203954"/>
                <a:gd name="connsiteX7" fmla="*/ 1584176 w 1584176"/>
                <a:gd name="connsiteY7" fmla="*/ 588065 h 1203954"/>
                <a:gd name="connsiteX8" fmla="*/ 1584176 w 1584176"/>
                <a:gd name="connsiteY8" fmla="*/ 588065 h 1203954"/>
                <a:gd name="connsiteX9" fmla="*/ 1584176 w 1584176"/>
                <a:gd name="connsiteY9" fmla="*/ 840093 h 1203954"/>
                <a:gd name="connsiteX10" fmla="*/ 1584176 w 1584176"/>
                <a:gd name="connsiteY10" fmla="*/ 840090 h 1203954"/>
                <a:gd name="connsiteX11" fmla="*/ 1416154 w 1584176"/>
                <a:gd name="connsiteY11" fmla="*/ 1008112 h 1203954"/>
                <a:gd name="connsiteX12" fmla="*/ 951783 w 1584176"/>
                <a:gd name="connsiteY12" fmla="*/ 1013721 h 1203954"/>
                <a:gd name="connsiteX13" fmla="*/ 795200 w 1584176"/>
                <a:gd name="connsiteY13" fmla="*/ 1203954 h 1203954"/>
                <a:gd name="connsiteX14" fmla="*/ 634277 w 1584176"/>
                <a:gd name="connsiteY14" fmla="*/ 1008112 h 1203954"/>
                <a:gd name="connsiteX15" fmla="*/ 168022 w 1584176"/>
                <a:gd name="connsiteY15" fmla="*/ 1008112 h 1203954"/>
                <a:gd name="connsiteX16" fmla="*/ 0 w 1584176"/>
                <a:gd name="connsiteY16" fmla="*/ 840090 h 1203954"/>
                <a:gd name="connsiteX17" fmla="*/ 0 w 1584176"/>
                <a:gd name="connsiteY17" fmla="*/ 840093 h 1203954"/>
                <a:gd name="connsiteX18" fmla="*/ 0 w 1584176"/>
                <a:gd name="connsiteY18" fmla="*/ 588065 h 1203954"/>
                <a:gd name="connsiteX19" fmla="*/ 0 w 1584176"/>
                <a:gd name="connsiteY19" fmla="*/ 588065 h 1203954"/>
                <a:gd name="connsiteX20" fmla="*/ 0 w 1584176"/>
                <a:gd name="connsiteY20" fmla="*/ 168022 h 1203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84176" h="1203954">
                  <a:moveTo>
                    <a:pt x="0" y="168022"/>
                  </a:moveTo>
                  <a:cubicBezTo>
                    <a:pt x="0" y="75226"/>
                    <a:pt x="75226" y="0"/>
                    <a:pt x="168022" y="0"/>
                  </a:cubicBezTo>
                  <a:lnTo>
                    <a:pt x="264029" y="0"/>
                  </a:lnTo>
                  <a:lnTo>
                    <a:pt x="264029" y="0"/>
                  </a:lnTo>
                  <a:lnTo>
                    <a:pt x="660073" y="0"/>
                  </a:lnTo>
                  <a:lnTo>
                    <a:pt x="1416154" y="0"/>
                  </a:lnTo>
                  <a:cubicBezTo>
                    <a:pt x="1508950" y="0"/>
                    <a:pt x="1584176" y="75226"/>
                    <a:pt x="1584176" y="168022"/>
                  </a:cubicBezTo>
                  <a:lnTo>
                    <a:pt x="1584176" y="588065"/>
                  </a:lnTo>
                  <a:lnTo>
                    <a:pt x="1584176" y="588065"/>
                  </a:lnTo>
                  <a:lnTo>
                    <a:pt x="1584176" y="840093"/>
                  </a:lnTo>
                  <a:lnTo>
                    <a:pt x="1584176" y="840090"/>
                  </a:lnTo>
                  <a:cubicBezTo>
                    <a:pt x="1584176" y="932886"/>
                    <a:pt x="1508950" y="1008112"/>
                    <a:pt x="1416154" y="1008112"/>
                  </a:cubicBezTo>
                  <a:lnTo>
                    <a:pt x="951783" y="1013721"/>
                  </a:lnTo>
                  <a:lnTo>
                    <a:pt x="795200" y="1203954"/>
                  </a:lnTo>
                  <a:lnTo>
                    <a:pt x="634277" y="1008112"/>
                  </a:lnTo>
                  <a:lnTo>
                    <a:pt x="168022" y="1008112"/>
                  </a:lnTo>
                  <a:cubicBezTo>
                    <a:pt x="75226" y="1008112"/>
                    <a:pt x="0" y="932886"/>
                    <a:pt x="0" y="840090"/>
                  </a:cubicBezTo>
                  <a:lnTo>
                    <a:pt x="0" y="840093"/>
                  </a:lnTo>
                  <a:lnTo>
                    <a:pt x="0" y="588065"/>
                  </a:lnTo>
                  <a:lnTo>
                    <a:pt x="0" y="588065"/>
                  </a:lnTo>
                  <a:lnTo>
                    <a:pt x="0" y="1680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prstClr val="white"/>
                </a:solidFill>
              </a:endParaRPr>
            </a:p>
          </p:txBody>
        </p:sp>
        <p:sp>
          <p:nvSpPr>
            <p:cNvPr id="27" name="Retângulo 26"/>
            <p:cNvSpPr/>
            <p:nvPr/>
          </p:nvSpPr>
          <p:spPr>
            <a:xfrm>
              <a:off x="7957059" y="1959223"/>
              <a:ext cx="5473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pt-BR" sz="1400" b="1" dirty="0">
                  <a:solidFill>
                    <a:prstClr val="white"/>
                  </a:solidFill>
                </a:rPr>
                <a:t>Total</a:t>
              </a:r>
            </a:p>
          </p:txBody>
        </p:sp>
      </p:grpSp>
      <p:cxnSp>
        <p:nvCxnSpPr>
          <p:cNvPr id="30" name="Conector reto 29"/>
          <p:cNvCxnSpPr/>
          <p:nvPr/>
        </p:nvCxnSpPr>
        <p:spPr>
          <a:xfrm>
            <a:off x="1547664" y="3140968"/>
            <a:ext cx="7428671" cy="0"/>
          </a:xfrm>
          <a:prstGeom prst="line">
            <a:avLst/>
          </a:prstGeom>
          <a:ln w="158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to 31"/>
          <p:cNvCxnSpPr/>
          <p:nvPr/>
        </p:nvCxnSpPr>
        <p:spPr>
          <a:xfrm>
            <a:off x="-396552" y="3429000"/>
            <a:ext cx="1955000" cy="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to 35"/>
          <p:cNvCxnSpPr/>
          <p:nvPr/>
        </p:nvCxnSpPr>
        <p:spPr>
          <a:xfrm>
            <a:off x="1575032" y="3861048"/>
            <a:ext cx="7390933" cy="0"/>
          </a:xfrm>
          <a:prstGeom prst="line">
            <a:avLst/>
          </a:prstGeom>
          <a:ln w="158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to 37"/>
          <p:cNvCxnSpPr/>
          <p:nvPr/>
        </p:nvCxnSpPr>
        <p:spPr>
          <a:xfrm flipV="1">
            <a:off x="1547664" y="4569515"/>
            <a:ext cx="7418301" cy="11613"/>
          </a:xfrm>
          <a:prstGeom prst="line">
            <a:avLst/>
          </a:prstGeom>
          <a:ln w="158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to 39"/>
          <p:cNvCxnSpPr/>
          <p:nvPr/>
        </p:nvCxnSpPr>
        <p:spPr>
          <a:xfrm>
            <a:off x="1575032" y="5301208"/>
            <a:ext cx="7390933" cy="0"/>
          </a:xfrm>
          <a:prstGeom prst="line">
            <a:avLst/>
          </a:prstGeom>
          <a:ln w="158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to 41"/>
          <p:cNvCxnSpPr/>
          <p:nvPr/>
        </p:nvCxnSpPr>
        <p:spPr>
          <a:xfrm>
            <a:off x="2843808" y="2492896"/>
            <a:ext cx="0" cy="3312368"/>
          </a:xfrm>
          <a:prstGeom prst="line">
            <a:avLst/>
          </a:prstGeom>
          <a:ln w="158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to 44"/>
          <p:cNvCxnSpPr/>
          <p:nvPr/>
        </p:nvCxnSpPr>
        <p:spPr>
          <a:xfrm>
            <a:off x="4067944" y="2442953"/>
            <a:ext cx="0" cy="3312368"/>
          </a:xfrm>
          <a:prstGeom prst="line">
            <a:avLst/>
          </a:prstGeom>
          <a:ln w="158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to 45"/>
          <p:cNvCxnSpPr/>
          <p:nvPr/>
        </p:nvCxnSpPr>
        <p:spPr>
          <a:xfrm>
            <a:off x="5364088" y="2420888"/>
            <a:ext cx="0" cy="3312368"/>
          </a:xfrm>
          <a:prstGeom prst="line">
            <a:avLst/>
          </a:prstGeom>
          <a:ln w="158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to 46"/>
          <p:cNvCxnSpPr/>
          <p:nvPr/>
        </p:nvCxnSpPr>
        <p:spPr>
          <a:xfrm>
            <a:off x="6588224" y="2486758"/>
            <a:ext cx="0" cy="3312368"/>
          </a:xfrm>
          <a:prstGeom prst="line">
            <a:avLst/>
          </a:prstGeom>
          <a:ln w="158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tângulo 48"/>
          <p:cNvSpPr/>
          <p:nvPr/>
        </p:nvSpPr>
        <p:spPr>
          <a:xfrm>
            <a:off x="1877147" y="2708919"/>
            <a:ext cx="675185" cy="49244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pt-BR" sz="2600" dirty="0">
                <a:solidFill>
                  <a:srgbClr val="1F497D">
                    <a:lumMod val="40000"/>
                    <a:lumOff val="6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510</a:t>
            </a:r>
            <a:endParaRPr lang="pt-BR" sz="2600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50" name="Retângulo 49"/>
          <p:cNvSpPr/>
          <p:nvPr/>
        </p:nvSpPr>
        <p:spPr>
          <a:xfrm>
            <a:off x="1877147" y="3379057"/>
            <a:ext cx="675185" cy="49244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pt-BR" sz="2600" dirty="0">
                <a:solidFill>
                  <a:srgbClr val="1F497D">
                    <a:lumMod val="40000"/>
                    <a:lumOff val="6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134</a:t>
            </a:r>
          </a:p>
        </p:txBody>
      </p:sp>
      <p:sp>
        <p:nvSpPr>
          <p:cNvPr id="51" name="Retângulo 50"/>
          <p:cNvSpPr/>
          <p:nvPr/>
        </p:nvSpPr>
        <p:spPr>
          <a:xfrm>
            <a:off x="1958900" y="4099137"/>
            <a:ext cx="511679" cy="49244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pt-BR" sz="2600" dirty="0">
                <a:solidFill>
                  <a:srgbClr val="1F497D">
                    <a:lumMod val="40000"/>
                    <a:lumOff val="6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33</a:t>
            </a:r>
          </a:p>
        </p:txBody>
      </p:sp>
      <p:sp>
        <p:nvSpPr>
          <p:cNvPr id="52" name="Retângulo 51"/>
          <p:cNvSpPr/>
          <p:nvPr/>
        </p:nvSpPr>
        <p:spPr>
          <a:xfrm>
            <a:off x="1958900" y="4747209"/>
            <a:ext cx="511679" cy="49244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pt-BR" sz="2600" dirty="0">
                <a:solidFill>
                  <a:srgbClr val="1F497D">
                    <a:lumMod val="40000"/>
                    <a:lumOff val="6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69</a:t>
            </a:r>
          </a:p>
        </p:txBody>
      </p:sp>
      <p:sp>
        <p:nvSpPr>
          <p:cNvPr id="53" name="Retângulo 52"/>
          <p:cNvSpPr/>
          <p:nvPr/>
        </p:nvSpPr>
        <p:spPr>
          <a:xfrm>
            <a:off x="1819439" y="5436513"/>
            <a:ext cx="790601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pt-BR" sz="3200" dirty="0">
                <a:solidFill>
                  <a:srgbClr val="1F497D">
                    <a:lumMod val="40000"/>
                    <a:lumOff val="6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746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3203673" y="2755500"/>
            <a:ext cx="49244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srgbClr val="C0504D">
                    <a:lumMod val="60000"/>
                    <a:lumOff val="4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---</a:t>
            </a:r>
          </a:p>
        </p:txBody>
      </p:sp>
      <p:sp>
        <p:nvSpPr>
          <p:cNvPr id="55" name="Retângulo 54"/>
          <p:cNvSpPr/>
          <p:nvPr/>
        </p:nvSpPr>
        <p:spPr>
          <a:xfrm>
            <a:off x="2985665" y="3416926"/>
            <a:ext cx="92845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srgbClr val="C0504D">
                    <a:lumMod val="60000"/>
                    <a:lumOff val="4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4.619</a:t>
            </a:r>
            <a:endParaRPr lang="pt-BR" sz="2600" dirty="0">
              <a:solidFill>
                <a:srgbClr val="C050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6" name="Retângulo 55"/>
          <p:cNvSpPr/>
          <p:nvPr/>
        </p:nvSpPr>
        <p:spPr>
          <a:xfrm>
            <a:off x="3275808" y="4137006"/>
            <a:ext cx="34817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srgbClr val="C0504D">
                    <a:lumMod val="60000"/>
                    <a:lumOff val="4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0</a:t>
            </a:r>
            <a:endParaRPr lang="pt-BR" sz="2600" dirty="0">
              <a:solidFill>
                <a:srgbClr val="C050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8" name="Retângulo 57"/>
          <p:cNvSpPr/>
          <p:nvPr/>
        </p:nvSpPr>
        <p:spPr>
          <a:xfrm>
            <a:off x="2898301" y="5436513"/>
            <a:ext cx="11031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>
                <a:solidFill>
                  <a:srgbClr val="C0504D">
                    <a:lumMod val="60000"/>
                    <a:lumOff val="4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4.619</a:t>
            </a:r>
            <a:endParaRPr lang="pt-BR" sz="3200" dirty="0">
              <a:solidFill>
                <a:srgbClr val="C050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9" name="Retângulo 58"/>
          <p:cNvSpPr/>
          <p:nvPr/>
        </p:nvSpPr>
        <p:spPr>
          <a:xfrm>
            <a:off x="5783686" y="2708921"/>
            <a:ext cx="51167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srgbClr val="4BACC6">
                    <a:lumMod val="75000"/>
                  </a:srgbClr>
                </a:solidFill>
                <a:latin typeface="Tw Cen MT Condensed Extra Bold" panose="020B0803020202020204" pitchFamily="34" charset="0"/>
              </a:rPr>
              <a:t>99</a:t>
            </a:r>
          </a:p>
        </p:txBody>
      </p:sp>
      <p:sp>
        <p:nvSpPr>
          <p:cNvPr id="60" name="Retângulo 59"/>
          <p:cNvSpPr/>
          <p:nvPr/>
        </p:nvSpPr>
        <p:spPr>
          <a:xfrm>
            <a:off x="5701933" y="3373615"/>
            <a:ext cx="67518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srgbClr val="4BACC6">
                    <a:lumMod val="75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531</a:t>
            </a:r>
            <a:endParaRPr lang="pt-BR" sz="2600" dirty="0">
              <a:solidFill>
                <a:srgbClr val="4BACC6">
                  <a:lumMod val="75000"/>
                </a:srgbClr>
              </a:solidFill>
            </a:endParaRPr>
          </a:p>
        </p:txBody>
      </p:sp>
      <p:sp>
        <p:nvSpPr>
          <p:cNvPr id="61" name="Retângulo 60"/>
          <p:cNvSpPr/>
          <p:nvPr/>
        </p:nvSpPr>
        <p:spPr>
          <a:xfrm>
            <a:off x="5865439" y="4077072"/>
            <a:ext cx="34817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srgbClr val="4BACC6">
                    <a:lumMod val="75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0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5783686" y="4725144"/>
            <a:ext cx="51167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srgbClr val="4BACC6">
                    <a:lumMod val="75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17</a:t>
            </a:r>
            <a:endParaRPr lang="pt-BR" sz="2600" dirty="0">
              <a:solidFill>
                <a:srgbClr val="4BACC6">
                  <a:lumMod val="75000"/>
                </a:srgbClr>
              </a:solidFill>
            </a:endParaRPr>
          </a:p>
        </p:txBody>
      </p:sp>
      <p:sp>
        <p:nvSpPr>
          <p:cNvPr id="63" name="Retângulo 62"/>
          <p:cNvSpPr/>
          <p:nvPr/>
        </p:nvSpPr>
        <p:spPr>
          <a:xfrm>
            <a:off x="5644225" y="5436513"/>
            <a:ext cx="7906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>
                <a:solidFill>
                  <a:srgbClr val="4BACC6">
                    <a:lumMod val="75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647</a:t>
            </a:r>
            <a:endParaRPr lang="pt-BR" sz="3200" dirty="0">
              <a:solidFill>
                <a:srgbClr val="4BACC6">
                  <a:lumMod val="75000"/>
                </a:srgbClr>
              </a:solidFill>
            </a:endParaRPr>
          </a:p>
        </p:txBody>
      </p:sp>
      <p:sp>
        <p:nvSpPr>
          <p:cNvPr id="64" name="Retângulo 63"/>
          <p:cNvSpPr/>
          <p:nvPr/>
        </p:nvSpPr>
        <p:spPr>
          <a:xfrm>
            <a:off x="6932803" y="2708921"/>
            <a:ext cx="4972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srgbClr val="F79646">
                    <a:lumMod val="60000"/>
                    <a:lumOff val="4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---</a:t>
            </a:r>
            <a:endParaRPr lang="pt-BR" sz="2600" dirty="0">
              <a:solidFill>
                <a:srgbClr val="F79646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6" name="Retângulo 65"/>
          <p:cNvSpPr/>
          <p:nvPr/>
        </p:nvSpPr>
        <p:spPr>
          <a:xfrm>
            <a:off x="6935208" y="4064842"/>
            <a:ext cx="49244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srgbClr val="F79646">
                    <a:lumMod val="60000"/>
                    <a:lumOff val="4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---</a:t>
            </a:r>
          </a:p>
        </p:txBody>
      </p:sp>
      <p:sp>
        <p:nvSpPr>
          <p:cNvPr id="69" name="Retângulo 68"/>
          <p:cNvSpPr/>
          <p:nvPr/>
        </p:nvSpPr>
        <p:spPr>
          <a:xfrm>
            <a:off x="8177768" y="2721292"/>
            <a:ext cx="67518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prstClr val="black"/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609</a:t>
            </a:r>
            <a:endParaRPr lang="pt-BR" sz="2600" dirty="0">
              <a:solidFill>
                <a:prstClr val="black"/>
              </a:solidFill>
            </a:endParaRPr>
          </a:p>
        </p:txBody>
      </p:sp>
      <p:sp>
        <p:nvSpPr>
          <p:cNvPr id="70" name="Retângulo 69"/>
          <p:cNvSpPr/>
          <p:nvPr/>
        </p:nvSpPr>
        <p:spPr>
          <a:xfrm>
            <a:off x="7969377" y="3370346"/>
            <a:ext cx="109196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prstClr val="black"/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16.621</a:t>
            </a:r>
            <a:endParaRPr lang="pt-BR" sz="2600" dirty="0">
              <a:solidFill>
                <a:prstClr val="black"/>
              </a:solidFill>
            </a:endParaRPr>
          </a:p>
        </p:txBody>
      </p:sp>
      <p:sp>
        <p:nvSpPr>
          <p:cNvPr id="71" name="Retângulo 70"/>
          <p:cNvSpPr/>
          <p:nvPr/>
        </p:nvSpPr>
        <p:spPr>
          <a:xfrm>
            <a:off x="8259521" y="4090426"/>
            <a:ext cx="51167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prstClr val="black"/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33</a:t>
            </a:r>
            <a:endParaRPr lang="pt-BR" sz="2600" dirty="0">
              <a:solidFill>
                <a:prstClr val="black"/>
              </a:solidFill>
            </a:endParaRPr>
          </a:p>
        </p:txBody>
      </p:sp>
      <p:sp>
        <p:nvSpPr>
          <p:cNvPr id="72" name="Retângulo 71"/>
          <p:cNvSpPr/>
          <p:nvPr/>
        </p:nvSpPr>
        <p:spPr>
          <a:xfrm>
            <a:off x="8259521" y="4738498"/>
            <a:ext cx="51167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prstClr val="black"/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86</a:t>
            </a:r>
            <a:endParaRPr lang="pt-BR" sz="2600" dirty="0">
              <a:solidFill>
                <a:prstClr val="black"/>
              </a:solidFill>
            </a:endParaRPr>
          </a:p>
        </p:txBody>
      </p:sp>
      <p:sp>
        <p:nvSpPr>
          <p:cNvPr id="73" name="Retângulo 72"/>
          <p:cNvSpPr/>
          <p:nvPr/>
        </p:nvSpPr>
        <p:spPr>
          <a:xfrm>
            <a:off x="7862778" y="5436513"/>
            <a:ext cx="1305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>
                <a:solidFill>
                  <a:prstClr val="black"/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17.349</a:t>
            </a:r>
            <a:endParaRPr lang="pt-BR" sz="3200" dirty="0">
              <a:solidFill>
                <a:prstClr val="black"/>
              </a:solidFill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35496" y="2528968"/>
            <a:ext cx="1564927" cy="612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78" name="Retângulo 77"/>
          <p:cNvSpPr/>
          <p:nvPr/>
        </p:nvSpPr>
        <p:spPr>
          <a:xfrm>
            <a:off x="35496" y="3249048"/>
            <a:ext cx="1564927" cy="612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79" name="Retângulo 78"/>
          <p:cNvSpPr/>
          <p:nvPr/>
        </p:nvSpPr>
        <p:spPr>
          <a:xfrm>
            <a:off x="35496" y="4005064"/>
            <a:ext cx="1564927" cy="612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80" name="Retângulo 79"/>
          <p:cNvSpPr/>
          <p:nvPr/>
        </p:nvSpPr>
        <p:spPr>
          <a:xfrm>
            <a:off x="35496" y="4725144"/>
            <a:ext cx="1564927" cy="612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81" name="Retângulo 80"/>
          <p:cNvSpPr/>
          <p:nvPr/>
        </p:nvSpPr>
        <p:spPr>
          <a:xfrm>
            <a:off x="35496" y="5445224"/>
            <a:ext cx="1564927" cy="612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35496" y="2607295"/>
            <a:ext cx="1539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000" dirty="0">
                <a:solidFill>
                  <a:prstClr val="black"/>
                </a:solidFill>
              </a:rPr>
              <a:t>Reclamações</a:t>
            </a:r>
          </a:p>
        </p:txBody>
      </p:sp>
      <p:sp>
        <p:nvSpPr>
          <p:cNvPr id="82" name="Retângulo 81"/>
          <p:cNvSpPr/>
          <p:nvPr/>
        </p:nvSpPr>
        <p:spPr>
          <a:xfrm>
            <a:off x="243055" y="4077072"/>
            <a:ext cx="11238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000" dirty="0">
                <a:solidFill>
                  <a:prstClr val="black"/>
                </a:solidFill>
              </a:rPr>
              <a:t>Sugestão</a:t>
            </a:r>
          </a:p>
        </p:txBody>
      </p:sp>
      <p:sp>
        <p:nvSpPr>
          <p:cNvPr id="83" name="Retângulo 82"/>
          <p:cNvSpPr/>
          <p:nvPr/>
        </p:nvSpPr>
        <p:spPr>
          <a:xfrm>
            <a:off x="317378" y="4826769"/>
            <a:ext cx="9188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000" dirty="0">
                <a:solidFill>
                  <a:prstClr val="black"/>
                </a:solidFill>
              </a:rPr>
              <a:t>Elogios</a:t>
            </a:r>
          </a:p>
        </p:txBody>
      </p:sp>
      <p:sp>
        <p:nvSpPr>
          <p:cNvPr id="84" name="Retângulo 83"/>
          <p:cNvSpPr/>
          <p:nvPr/>
        </p:nvSpPr>
        <p:spPr>
          <a:xfrm>
            <a:off x="391581" y="5517232"/>
            <a:ext cx="7017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000" b="1" dirty="0">
                <a:solidFill>
                  <a:prstClr val="black"/>
                </a:solidFill>
              </a:rPr>
              <a:t>Total</a:t>
            </a:r>
          </a:p>
        </p:txBody>
      </p:sp>
      <p:sp>
        <p:nvSpPr>
          <p:cNvPr id="85" name="Retângulo 84"/>
          <p:cNvSpPr/>
          <p:nvPr/>
        </p:nvSpPr>
        <p:spPr>
          <a:xfrm>
            <a:off x="103753" y="3327375"/>
            <a:ext cx="14025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000" dirty="0">
                <a:solidFill>
                  <a:prstClr val="black"/>
                </a:solidFill>
              </a:rPr>
              <a:t>Solicitações</a:t>
            </a:r>
          </a:p>
        </p:txBody>
      </p:sp>
      <p:sp>
        <p:nvSpPr>
          <p:cNvPr id="75" name="Retângulo 74"/>
          <p:cNvSpPr/>
          <p:nvPr/>
        </p:nvSpPr>
        <p:spPr>
          <a:xfrm>
            <a:off x="6935208" y="4747208"/>
            <a:ext cx="49244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srgbClr val="F79646">
                    <a:lumMod val="60000"/>
                    <a:lumOff val="4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---</a:t>
            </a:r>
          </a:p>
        </p:txBody>
      </p:sp>
      <p:sp>
        <p:nvSpPr>
          <p:cNvPr id="91" name="Retângulo 90"/>
          <p:cNvSpPr/>
          <p:nvPr/>
        </p:nvSpPr>
        <p:spPr>
          <a:xfrm>
            <a:off x="3203673" y="4860745"/>
            <a:ext cx="49244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srgbClr val="C0504D">
                    <a:lumMod val="60000"/>
                    <a:lumOff val="4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---</a:t>
            </a:r>
          </a:p>
        </p:txBody>
      </p:sp>
      <p:cxnSp>
        <p:nvCxnSpPr>
          <p:cNvPr id="100" name="Conector reto 99"/>
          <p:cNvCxnSpPr/>
          <p:nvPr/>
        </p:nvCxnSpPr>
        <p:spPr>
          <a:xfrm>
            <a:off x="7884368" y="2455893"/>
            <a:ext cx="0" cy="3312368"/>
          </a:xfrm>
          <a:prstGeom prst="line">
            <a:avLst/>
          </a:prstGeom>
          <a:ln w="158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tângulo 101"/>
          <p:cNvSpPr/>
          <p:nvPr/>
        </p:nvSpPr>
        <p:spPr>
          <a:xfrm>
            <a:off x="4514927" y="2769075"/>
            <a:ext cx="4972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prstClr val="white">
                    <a:lumMod val="75000"/>
                  </a:prstClr>
                </a:solidFill>
                <a:latin typeface="Tw Cen MT Condensed Extra Bold" panose="020B0803020202020204" pitchFamily="34" charset="0"/>
              </a:rPr>
              <a:t>---</a:t>
            </a:r>
          </a:p>
        </p:txBody>
      </p:sp>
      <p:sp>
        <p:nvSpPr>
          <p:cNvPr id="106" name="Retângulo 105"/>
          <p:cNvSpPr/>
          <p:nvPr/>
        </p:nvSpPr>
        <p:spPr>
          <a:xfrm>
            <a:off x="4211960" y="5436513"/>
            <a:ext cx="11031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>
                <a:solidFill>
                  <a:prstClr val="white">
                    <a:lumMod val="65000"/>
                  </a:prst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3.544</a:t>
            </a:r>
            <a:endParaRPr lang="pt-BR" sz="3200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11" name="Grupo 110"/>
          <p:cNvGrpSpPr/>
          <p:nvPr/>
        </p:nvGrpSpPr>
        <p:grpSpPr>
          <a:xfrm>
            <a:off x="5342506" y="1628800"/>
            <a:ext cx="1245718" cy="936103"/>
            <a:chOff x="3611767" y="1704930"/>
            <a:chExt cx="1268778" cy="1003989"/>
          </a:xfrm>
          <a:solidFill>
            <a:schemeClr val="accent5">
              <a:lumMod val="75000"/>
            </a:schemeClr>
          </a:solidFill>
        </p:grpSpPr>
        <p:sp>
          <p:nvSpPr>
            <p:cNvPr id="112" name="Texto explicativo retangular com cantos arredondados 11"/>
            <p:cNvSpPr/>
            <p:nvPr/>
          </p:nvSpPr>
          <p:spPr>
            <a:xfrm>
              <a:off x="3611767" y="1704930"/>
              <a:ext cx="1268778" cy="1003989"/>
            </a:xfrm>
            <a:custGeom>
              <a:avLst/>
              <a:gdLst>
                <a:gd name="connsiteX0" fmla="*/ 0 w 1584176"/>
                <a:gd name="connsiteY0" fmla="*/ 168022 h 1008112"/>
                <a:gd name="connsiteX1" fmla="*/ 168022 w 1584176"/>
                <a:gd name="connsiteY1" fmla="*/ 0 h 1008112"/>
                <a:gd name="connsiteX2" fmla="*/ 264029 w 1584176"/>
                <a:gd name="connsiteY2" fmla="*/ 0 h 1008112"/>
                <a:gd name="connsiteX3" fmla="*/ 264029 w 1584176"/>
                <a:gd name="connsiteY3" fmla="*/ 0 h 1008112"/>
                <a:gd name="connsiteX4" fmla="*/ 660073 w 1584176"/>
                <a:gd name="connsiteY4" fmla="*/ 0 h 1008112"/>
                <a:gd name="connsiteX5" fmla="*/ 1416154 w 1584176"/>
                <a:gd name="connsiteY5" fmla="*/ 0 h 1008112"/>
                <a:gd name="connsiteX6" fmla="*/ 1584176 w 1584176"/>
                <a:gd name="connsiteY6" fmla="*/ 168022 h 1008112"/>
                <a:gd name="connsiteX7" fmla="*/ 1584176 w 1584176"/>
                <a:gd name="connsiteY7" fmla="*/ 588065 h 1008112"/>
                <a:gd name="connsiteX8" fmla="*/ 1584176 w 1584176"/>
                <a:gd name="connsiteY8" fmla="*/ 588065 h 1008112"/>
                <a:gd name="connsiteX9" fmla="*/ 1584176 w 1584176"/>
                <a:gd name="connsiteY9" fmla="*/ 840093 h 1008112"/>
                <a:gd name="connsiteX10" fmla="*/ 1584176 w 1584176"/>
                <a:gd name="connsiteY10" fmla="*/ 840090 h 1008112"/>
                <a:gd name="connsiteX11" fmla="*/ 1416154 w 1584176"/>
                <a:gd name="connsiteY11" fmla="*/ 1008112 h 1008112"/>
                <a:gd name="connsiteX12" fmla="*/ 660073 w 1584176"/>
                <a:gd name="connsiteY12" fmla="*/ 1008112 h 1008112"/>
                <a:gd name="connsiteX13" fmla="*/ 436171 w 1584176"/>
                <a:gd name="connsiteY13" fmla="*/ 1304930 h 1008112"/>
                <a:gd name="connsiteX14" fmla="*/ 264029 w 1584176"/>
                <a:gd name="connsiteY14" fmla="*/ 1008112 h 1008112"/>
                <a:gd name="connsiteX15" fmla="*/ 168022 w 1584176"/>
                <a:gd name="connsiteY15" fmla="*/ 1008112 h 1008112"/>
                <a:gd name="connsiteX16" fmla="*/ 0 w 1584176"/>
                <a:gd name="connsiteY16" fmla="*/ 840090 h 1008112"/>
                <a:gd name="connsiteX17" fmla="*/ 0 w 1584176"/>
                <a:gd name="connsiteY17" fmla="*/ 840093 h 1008112"/>
                <a:gd name="connsiteX18" fmla="*/ 0 w 1584176"/>
                <a:gd name="connsiteY18" fmla="*/ 588065 h 1008112"/>
                <a:gd name="connsiteX19" fmla="*/ 0 w 1584176"/>
                <a:gd name="connsiteY19" fmla="*/ 588065 h 1008112"/>
                <a:gd name="connsiteX20" fmla="*/ 0 w 1584176"/>
                <a:gd name="connsiteY20" fmla="*/ 168022 h 1008112"/>
                <a:gd name="connsiteX0" fmla="*/ 0 w 1584176"/>
                <a:gd name="connsiteY0" fmla="*/ 168022 h 1304930"/>
                <a:gd name="connsiteX1" fmla="*/ 168022 w 1584176"/>
                <a:gd name="connsiteY1" fmla="*/ 0 h 1304930"/>
                <a:gd name="connsiteX2" fmla="*/ 264029 w 1584176"/>
                <a:gd name="connsiteY2" fmla="*/ 0 h 1304930"/>
                <a:gd name="connsiteX3" fmla="*/ 264029 w 1584176"/>
                <a:gd name="connsiteY3" fmla="*/ 0 h 1304930"/>
                <a:gd name="connsiteX4" fmla="*/ 660073 w 1584176"/>
                <a:gd name="connsiteY4" fmla="*/ 0 h 1304930"/>
                <a:gd name="connsiteX5" fmla="*/ 1416154 w 1584176"/>
                <a:gd name="connsiteY5" fmla="*/ 0 h 1304930"/>
                <a:gd name="connsiteX6" fmla="*/ 1584176 w 1584176"/>
                <a:gd name="connsiteY6" fmla="*/ 168022 h 1304930"/>
                <a:gd name="connsiteX7" fmla="*/ 1584176 w 1584176"/>
                <a:gd name="connsiteY7" fmla="*/ 588065 h 1304930"/>
                <a:gd name="connsiteX8" fmla="*/ 1584176 w 1584176"/>
                <a:gd name="connsiteY8" fmla="*/ 588065 h 1304930"/>
                <a:gd name="connsiteX9" fmla="*/ 1584176 w 1584176"/>
                <a:gd name="connsiteY9" fmla="*/ 840093 h 1304930"/>
                <a:gd name="connsiteX10" fmla="*/ 1584176 w 1584176"/>
                <a:gd name="connsiteY10" fmla="*/ 840090 h 1304930"/>
                <a:gd name="connsiteX11" fmla="*/ 1416154 w 1584176"/>
                <a:gd name="connsiteY11" fmla="*/ 1008112 h 1304930"/>
                <a:gd name="connsiteX12" fmla="*/ 991052 w 1584176"/>
                <a:gd name="connsiteY12" fmla="*/ 996892 h 1304930"/>
                <a:gd name="connsiteX13" fmla="*/ 436171 w 1584176"/>
                <a:gd name="connsiteY13" fmla="*/ 1304930 h 1304930"/>
                <a:gd name="connsiteX14" fmla="*/ 264029 w 1584176"/>
                <a:gd name="connsiteY14" fmla="*/ 1008112 h 1304930"/>
                <a:gd name="connsiteX15" fmla="*/ 168022 w 1584176"/>
                <a:gd name="connsiteY15" fmla="*/ 1008112 h 1304930"/>
                <a:gd name="connsiteX16" fmla="*/ 0 w 1584176"/>
                <a:gd name="connsiteY16" fmla="*/ 840090 h 1304930"/>
                <a:gd name="connsiteX17" fmla="*/ 0 w 1584176"/>
                <a:gd name="connsiteY17" fmla="*/ 840093 h 1304930"/>
                <a:gd name="connsiteX18" fmla="*/ 0 w 1584176"/>
                <a:gd name="connsiteY18" fmla="*/ 588065 h 1304930"/>
                <a:gd name="connsiteX19" fmla="*/ 0 w 1584176"/>
                <a:gd name="connsiteY19" fmla="*/ 588065 h 1304930"/>
                <a:gd name="connsiteX20" fmla="*/ 0 w 1584176"/>
                <a:gd name="connsiteY20" fmla="*/ 168022 h 1304930"/>
                <a:gd name="connsiteX0" fmla="*/ 0 w 1584176"/>
                <a:gd name="connsiteY0" fmla="*/ 168022 h 1304930"/>
                <a:gd name="connsiteX1" fmla="*/ 168022 w 1584176"/>
                <a:gd name="connsiteY1" fmla="*/ 0 h 1304930"/>
                <a:gd name="connsiteX2" fmla="*/ 264029 w 1584176"/>
                <a:gd name="connsiteY2" fmla="*/ 0 h 1304930"/>
                <a:gd name="connsiteX3" fmla="*/ 264029 w 1584176"/>
                <a:gd name="connsiteY3" fmla="*/ 0 h 1304930"/>
                <a:gd name="connsiteX4" fmla="*/ 660073 w 1584176"/>
                <a:gd name="connsiteY4" fmla="*/ 0 h 1304930"/>
                <a:gd name="connsiteX5" fmla="*/ 1416154 w 1584176"/>
                <a:gd name="connsiteY5" fmla="*/ 0 h 1304930"/>
                <a:gd name="connsiteX6" fmla="*/ 1584176 w 1584176"/>
                <a:gd name="connsiteY6" fmla="*/ 168022 h 1304930"/>
                <a:gd name="connsiteX7" fmla="*/ 1584176 w 1584176"/>
                <a:gd name="connsiteY7" fmla="*/ 588065 h 1304930"/>
                <a:gd name="connsiteX8" fmla="*/ 1584176 w 1584176"/>
                <a:gd name="connsiteY8" fmla="*/ 588065 h 1304930"/>
                <a:gd name="connsiteX9" fmla="*/ 1584176 w 1584176"/>
                <a:gd name="connsiteY9" fmla="*/ 840093 h 1304930"/>
                <a:gd name="connsiteX10" fmla="*/ 1584176 w 1584176"/>
                <a:gd name="connsiteY10" fmla="*/ 840090 h 1304930"/>
                <a:gd name="connsiteX11" fmla="*/ 1416154 w 1584176"/>
                <a:gd name="connsiteY11" fmla="*/ 1008112 h 1304930"/>
                <a:gd name="connsiteX12" fmla="*/ 991052 w 1584176"/>
                <a:gd name="connsiteY12" fmla="*/ 996892 h 1304930"/>
                <a:gd name="connsiteX13" fmla="*/ 436171 w 1584176"/>
                <a:gd name="connsiteY13" fmla="*/ 1304930 h 1304930"/>
                <a:gd name="connsiteX14" fmla="*/ 724034 w 1584176"/>
                <a:gd name="connsiteY14" fmla="*/ 1013722 h 1304930"/>
                <a:gd name="connsiteX15" fmla="*/ 168022 w 1584176"/>
                <a:gd name="connsiteY15" fmla="*/ 1008112 h 1304930"/>
                <a:gd name="connsiteX16" fmla="*/ 0 w 1584176"/>
                <a:gd name="connsiteY16" fmla="*/ 840090 h 1304930"/>
                <a:gd name="connsiteX17" fmla="*/ 0 w 1584176"/>
                <a:gd name="connsiteY17" fmla="*/ 840093 h 1304930"/>
                <a:gd name="connsiteX18" fmla="*/ 0 w 1584176"/>
                <a:gd name="connsiteY18" fmla="*/ 588065 h 1304930"/>
                <a:gd name="connsiteX19" fmla="*/ 0 w 1584176"/>
                <a:gd name="connsiteY19" fmla="*/ 588065 h 1304930"/>
                <a:gd name="connsiteX20" fmla="*/ 0 w 1584176"/>
                <a:gd name="connsiteY20" fmla="*/ 168022 h 1304930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91052 w 1584176"/>
                <a:gd name="connsiteY12" fmla="*/ 996892 h 1232003"/>
                <a:gd name="connsiteX13" fmla="*/ 845688 w 1584176"/>
                <a:gd name="connsiteY13" fmla="*/ 1232003 h 1232003"/>
                <a:gd name="connsiteX14" fmla="*/ 724034 w 1584176"/>
                <a:gd name="connsiteY14" fmla="*/ 101372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91052 w 1584176"/>
                <a:gd name="connsiteY12" fmla="*/ 996892 h 1232003"/>
                <a:gd name="connsiteX13" fmla="*/ 845688 w 1584176"/>
                <a:gd name="connsiteY13" fmla="*/ 1232003 h 1232003"/>
                <a:gd name="connsiteX14" fmla="*/ 634277 w 1584176"/>
                <a:gd name="connsiteY14" fmla="*/ 100811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51783 w 1584176"/>
                <a:gd name="connsiteY12" fmla="*/ 1013721 h 1232003"/>
                <a:gd name="connsiteX13" fmla="*/ 845688 w 1584176"/>
                <a:gd name="connsiteY13" fmla="*/ 1232003 h 1232003"/>
                <a:gd name="connsiteX14" fmla="*/ 634277 w 1584176"/>
                <a:gd name="connsiteY14" fmla="*/ 100811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03954"/>
                <a:gd name="connsiteX1" fmla="*/ 168022 w 1584176"/>
                <a:gd name="connsiteY1" fmla="*/ 0 h 1203954"/>
                <a:gd name="connsiteX2" fmla="*/ 264029 w 1584176"/>
                <a:gd name="connsiteY2" fmla="*/ 0 h 1203954"/>
                <a:gd name="connsiteX3" fmla="*/ 264029 w 1584176"/>
                <a:gd name="connsiteY3" fmla="*/ 0 h 1203954"/>
                <a:gd name="connsiteX4" fmla="*/ 660073 w 1584176"/>
                <a:gd name="connsiteY4" fmla="*/ 0 h 1203954"/>
                <a:gd name="connsiteX5" fmla="*/ 1416154 w 1584176"/>
                <a:gd name="connsiteY5" fmla="*/ 0 h 1203954"/>
                <a:gd name="connsiteX6" fmla="*/ 1584176 w 1584176"/>
                <a:gd name="connsiteY6" fmla="*/ 168022 h 1203954"/>
                <a:gd name="connsiteX7" fmla="*/ 1584176 w 1584176"/>
                <a:gd name="connsiteY7" fmla="*/ 588065 h 1203954"/>
                <a:gd name="connsiteX8" fmla="*/ 1584176 w 1584176"/>
                <a:gd name="connsiteY8" fmla="*/ 588065 h 1203954"/>
                <a:gd name="connsiteX9" fmla="*/ 1584176 w 1584176"/>
                <a:gd name="connsiteY9" fmla="*/ 840093 h 1203954"/>
                <a:gd name="connsiteX10" fmla="*/ 1584176 w 1584176"/>
                <a:gd name="connsiteY10" fmla="*/ 840090 h 1203954"/>
                <a:gd name="connsiteX11" fmla="*/ 1416154 w 1584176"/>
                <a:gd name="connsiteY11" fmla="*/ 1008112 h 1203954"/>
                <a:gd name="connsiteX12" fmla="*/ 951783 w 1584176"/>
                <a:gd name="connsiteY12" fmla="*/ 1013721 h 1203954"/>
                <a:gd name="connsiteX13" fmla="*/ 795200 w 1584176"/>
                <a:gd name="connsiteY13" fmla="*/ 1203954 h 1203954"/>
                <a:gd name="connsiteX14" fmla="*/ 634277 w 1584176"/>
                <a:gd name="connsiteY14" fmla="*/ 1008112 h 1203954"/>
                <a:gd name="connsiteX15" fmla="*/ 168022 w 1584176"/>
                <a:gd name="connsiteY15" fmla="*/ 1008112 h 1203954"/>
                <a:gd name="connsiteX16" fmla="*/ 0 w 1584176"/>
                <a:gd name="connsiteY16" fmla="*/ 840090 h 1203954"/>
                <a:gd name="connsiteX17" fmla="*/ 0 w 1584176"/>
                <a:gd name="connsiteY17" fmla="*/ 840093 h 1203954"/>
                <a:gd name="connsiteX18" fmla="*/ 0 w 1584176"/>
                <a:gd name="connsiteY18" fmla="*/ 588065 h 1203954"/>
                <a:gd name="connsiteX19" fmla="*/ 0 w 1584176"/>
                <a:gd name="connsiteY19" fmla="*/ 588065 h 1203954"/>
                <a:gd name="connsiteX20" fmla="*/ 0 w 1584176"/>
                <a:gd name="connsiteY20" fmla="*/ 168022 h 1203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84176" h="1203954">
                  <a:moveTo>
                    <a:pt x="0" y="168022"/>
                  </a:moveTo>
                  <a:cubicBezTo>
                    <a:pt x="0" y="75226"/>
                    <a:pt x="75226" y="0"/>
                    <a:pt x="168022" y="0"/>
                  </a:cubicBezTo>
                  <a:lnTo>
                    <a:pt x="264029" y="0"/>
                  </a:lnTo>
                  <a:lnTo>
                    <a:pt x="264029" y="0"/>
                  </a:lnTo>
                  <a:lnTo>
                    <a:pt x="660073" y="0"/>
                  </a:lnTo>
                  <a:lnTo>
                    <a:pt x="1416154" y="0"/>
                  </a:lnTo>
                  <a:cubicBezTo>
                    <a:pt x="1508950" y="0"/>
                    <a:pt x="1584176" y="75226"/>
                    <a:pt x="1584176" y="168022"/>
                  </a:cubicBezTo>
                  <a:lnTo>
                    <a:pt x="1584176" y="588065"/>
                  </a:lnTo>
                  <a:lnTo>
                    <a:pt x="1584176" y="588065"/>
                  </a:lnTo>
                  <a:lnTo>
                    <a:pt x="1584176" y="840093"/>
                  </a:lnTo>
                  <a:lnTo>
                    <a:pt x="1584176" y="840090"/>
                  </a:lnTo>
                  <a:cubicBezTo>
                    <a:pt x="1584176" y="932886"/>
                    <a:pt x="1508950" y="1008112"/>
                    <a:pt x="1416154" y="1008112"/>
                  </a:cubicBezTo>
                  <a:lnTo>
                    <a:pt x="951783" y="1013721"/>
                  </a:lnTo>
                  <a:lnTo>
                    <a:pt x="795200" y="1203954"/>
                  </a:lnTo>
                  <a:lnTo>
                    <a:pt x="634277" y="1008112"/>
                  </a:lnTo>
                  <a:lnTo>
                    <a:pt x="168022" y="1008112"/>
                  </a:lnTo>
                  <a:cubicBezTo>
                    <a:pt x="75226" y="1008112"/>
                    <a:pt x="0" y="932886"/>
                    <a:pt x="0" y="840090"/>
                  </a:cubicBezTo>
                  <a:lnTo>
                    <a:pt x="0" y="840093"/>
                  </a:lnTo>
                  <a:lnTo>
                    <a:pt x="0" y="588065"/>
                  </a:lnTo>
                  <a:lnTo>
                    <a:pt x="0" y="588065"/>
                  </a:lnTo>
                  <a:lnTo>
                    <a:pt x="0" y="1680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prstClr val="white"/>
                </a:solidFill>
              </a:endParaRPr>
            </a:p>
          </p:txBody>
        </p:sp>
        <p:sp>
          <p:nvSpPr>
            <p:cNvPr id="113" name="Retângulo 112"/>
            <p:cNvSpPr/>
            <p:nvPr/>
          </p:nvSpPr>
          <p:spPr>
            <a:xfrm>
              <a:off x="3611769" y="1838835"/>
              <a:ext cx="1268776" cy="33009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pt-BR" sz="1400" b="1" dirty="0">
                  <a:solidFill>
                    <a:prstClr val="black"/>
                  </a:solidFill>
                </a:rPr>
                <a:t>Redes sociais</a:t>
              </a:r>
            </a:p>
          </p:txBody>
        </p:sp>
      </p:grpSp>
      <p:sp>
        <p:nvSpPr>
          <p:cNvPr id="95" name="Retângulo 94"/>
          <p:cNvSpPr/>
          <p:nvPr/>
        </p:nvSpPr>
        <p:spPr>
          <a:xfrm>
            <a:off x="4514927" y="4049930"/>
            <a:ext cx="4972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prstClr val="white">
                    <a:lumMod val="75000"/>
                  </a:prstClr>
                </a:solidFill>
                <a:latin typeface="Tw Cen MT Condensed Extra Bold" panose="020B0803020202020204" pitchFamily="34" charset="0"/>
              </a:rPr>
              <a:t>---</a:t>
            </a:r>
          </a:p>
        </p:txBody>
      </p:sp>
      <p:sp>
        <p:nvSpPr>
          <p:cNvPr id="96" name="Retângulo 95"/>
          <p:cNvSpPr/>
          <p:nvPr/>
        </p:nvSpPr>
        <p:spPr>
          <a:xfrm>
            <a:off x="4514927" y="4810856"/>
            <a:ext cx="4972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prstClr val="white">
                    <a:lumMod val="75000"/>
                  </a:prstClr>
                </a:solidFill>
                <a:latin typeface="Tw Cen MT Condensed Extra Bold" panose="020B0803020202020204" pitchFamily="34" charset="0"/>
              </a:rPr>
              <a:t>---</a:t>
            </a:r>
          </a:p>
        </p:txBody>
      </p:sp>
      <p:grpSp>
        <p:nvGrpSpPr>
          <p:cNvPr id="97" name="Grupo 96"/>
          <p:cNvGrpSpPr/>
          <p:nvPr/>
        </p:nvGrpSpPr>
        <p:grpSpPr>
          <a:xfrm>
            <a:off x="4067944" y="1629082"/>
            <a:ext cx="1239982" cy="936106"/>
            <a:chOff x="3563888" y="1772816"/>
            <a:chExt cx="1268776" cy="936105"/>
          </a:xfrm>
          <a:solidFill>
            <a:schemeClr val="bg1">
              <a:lumMod val="65000"/>
            </a:schemeClr>
          </a:solidFill>
        </p:grpSpPr>
        <p:sp>
          <p:nvSpPr>
            <p:cNvPr id="98" name="Texto explicativo retangular com cantos arredondados 11"/>
            <p:cNvSpPr/>
            <p:nvPr/>
          </p:nvSpPr>
          <p:spPr>
            <a:xfrm>
              <a:off x="3563888" y="1772816"/>
              <a:ext cx="1268776" cy="936105"/>
            </a:xfrm>
            <a:custGeom>
              <a:avLst/>
              <a:gdLst>
                <a:gd name="connsiteX0" fmla="*/ 0 w 1584176"/>
                <a:gd name="connsiteY0" fmla="*/ 168022 h 1008112"/>
                <a:gd name="connsiteX1" fmla="*/ 168022 w 1584176"/>
                <a:gd name="connsiteY1" fmla="*/ 0 h 1008112"/>
                <a:gd name="connsiteX2" fmla="*/ 264029 w 1584176"/>
                <a:gd name="connsiteY2" fmla="*/ 0 h 1008112"/>
                <a:gd name="connsiteX3" fmla="*/ 264029 w 1584176"/>
                <a:gd name="connsiteY3" fmla="*/ 0 h 1008112"/>
                <a:gd name="connsiteX4" fmla="*/ 660073 w 1584176"/>
                <a:gd name="connsiteY4" fmla="*/ 0 h 1008112"/>
                <a:gd name="connsiteX5" fmla="*/ 1416154 w 1584176"/>
                <a:gd name="connsiteY5" fmla="*/ 0 h 1008112"/>
                <a:gd name="connsiteX6" fmla="*/ 1584176 w 1584176"/>
                <a:gd name="connsiteY6" fmla="*/ 168022 h 1008112"/>
                <a:gd name="connsiteX7" fmla="*/ 1584176 w 1584176"/>
                <a:gd name="connsiteY7" fmla="*/ 588065 h 1008112"/>
                <a:gd name="connsiteX8" fmla="*/ 1584176 w 1584176"/>
                <a:gd name="connsiteY8" fmla="*/ 588065 h 1008112"/>
                <a:gd name="connsiteX9" fmla="*/ 1584176 w 1584176"/>
                <a:gd name="connsiteY9" fmla="*/ 840093 h 1008112"/>
                <a:gd name="connsiteX10" fmla="*/ 1584176 w 1584176"/>
                <a:gd name="connsiteY10" fmla="*/ 840090 h 1008112"/>
                <a:gd name="connsiteX11" fmla="*/ 1416154 w 1584176"/>
                <a:gd name="connsiteY11" fmla="*/ 1008112 h 1008112"/>
                <a:gd name="connsiteX12" fmla="*/ 660073 w 1584176"/>
                <a:gd name="connsiteY12" fmla="*/ 1008112 h 1008112"/>
                <a:gd name="connsiteX13" fmla="*/ 436171 w 1584176"/>
                <a:gd name="connsiteY13" fmla="*/ 1304930 h 1008112"/>
                <a:gd name="connsiteX14" fmla="*/ 264029 w 1584176"/>
                <a:gd name="connsiteY14" fmla="*/ 1008112 h 1008112"/>
                <a:gd name="connsiteX15" fmla="*/ 168022 w 1584176"/>
                <a:gd name="connsiteY15" fmla="*/ 1008112 h 1008112"/>
                <a:gd name="connsiteX16" fmla="*/ 0 w 1584176"/>
                <a:gd name="connsiteY16" fmla="*/ 840090 h 1008112"/>
                <a:gd name="connsiteX17" fmla="*/ 0 w 1584176"/>
                <a:gd name="connsiteY17" fmla="*/ 840093 h 1008112"/>
                <a:gd name="connsiteX18" fmla="*/ 0 w 1584176"/>
                <a:gd name="connsiteY18" fmla="*/ 588065 h 1008112"/>
                <a:gd name="connsiteX19" fmla="*/ 0 w 1584176"/>
                <a:gd name="connsiteY19" fmla="*/ 588065 h 1008112"/>
                <a:gd name="connsiteX20" fmla="*/ 0 w 1584176"/>
                <a:gd name="connsiteY20" fmla="*/ 168022 h 1008112"/>
                <a:gd name="connsiteX0" fmla="*/ 0 w 1584176"/>
                <a:gd name="connsiteY0" fmla="*/ 168022 h 1304930"/>
                <a:gd name="connsiteX1" fmla="*/ 168022 w 1584176"/>
                <a:gd name="connsiteY1" fmla="*/ 0 h 1304930"/>
                <a:gd name="connsiteX2" fmla="*/ 264029 w 1584176"/>
                <a:gd name="connsiteY2" fmla="*/ 0 h 1304930"/>
                <a:gd name="connsiteX3" fmla="*/ 264029 w 1584176"/>
                <a:gd name="connsiteY3" fmla="*/ 0 h 1304930"/>
                <a:gd name="connsiteX4" fmla="*/ 660073 w 1584176"/>
                <a:gd name="connsiteY4" fmla="*/ 0 h 1304930"/>
                <a:gd name="connsiteX5" fmla="*/ 1416154 w 1584176"/>
                <a:gd name="connsiteY5" fmla="*/ 0 h 1304930"/>
                <a:gd name="connsiteX6" fmla="*/ 1584176 w 1584176"/>
                <a:gd name="connsiteY6" fmla="*/ 168022 h 1304930"/>
                <a:gd name="connsiteX7" fmla="*/ 1584176 w 1584176"/>
                <a:gd name="connsiteY7" fmla="*/ 588065 h 1304930"/>
                <a:gd name="connsiteX8" fmla="*/ 1584176 w 1584176"/>
                <a:gd name="connsiteY8" fmla="*/ 588065 h 1304930"/>
                <a:gd name="connsiteX9" fmla="*/ 1584176 w 1584176"/>
                <a:gd name="connsiteY9" fmla="*/ 840093 h 1304930"/>
                <a:gd name="connsiteX10" fmla="*/ 1584176 w 1584176"/>
                <a:gd name="connsiteY10" fmla="*/ 840090 h 1304930"/>
                <a:gd name="connsiteX11" fmla="*/ 1416154 w 1584176"/>
                <a:gd name="connsiteY11" fmla="*/ 1008112 h 1304930"/>
                <a:gd name="connsiteX12" fmla="*/ 991052 w 1584176"/>
                <a:gd name="connsiteY12" fmla="*/ 996892 h 1304930"/>
                <a:gd name="connsiteX13" fmla="*/ 436171 w 1584176"/>
                <a:gd name="connsiteY13" fmla="*/ 1304930 h 1304930"/>
                <a:gd name="connsiteX14" fmla="*/ 264029 w 1584176"/>
                <a:gd name="connsiteY14" fmla="*/ 1008112 h 1304930"/>
                <a:gd name="connsiteX15" fmla="*/ 168022 w 1584176"/>
                <a:gd name="connsiteY15" fmla="*/ 1008112 h 1304930"/>
                <a:gd name="connsiteX16" fmla="*/ 0 w 1584176"/>
                <a:gd name="connsiteY16" fmla="*/ 840090 h 1304930"/>
                <a:gd name="connsiteX17" fmla="*/ 0 w 1584176"/>
                <a:gd name="connsiteY17" fmla="*/ 840093 h 1304930"/>
                <a:gd name="connsiteX18" fmla="*/ 0 w 1584176"/>
                <a:gd name="connsiteY18" fmla="*/ 588065 h 1304930"/>
                <a:gd name="connsiteX19" fmla="*/ 0 w 1584176"/>
                <a:gd name="connsiteY19" fmla="*/ 588065 h 1304930"/>
                <a:gd name="connsiteX20" fmla="*/ 0 w 1584176"/>
                <a:gd name="connsiteY20" fmla="*/ 168022 h 1304930"/>
                <a:gd name="connsiteX0" fmla="*/ 0 w 1584176"/>
                <a:gd name="connsiteY0" fmla="*/ 168022 h 1304930"/>
                <a:gd name="connsiteX1" fmla="*/ 168022 w 1584176"/>
                <a:gd name="connsiteY1" fmla="*/ 0 h 1304930"/>
                <a:gd name="connsiteX2" fmla="*/ 264029 w 1584176"/>
                <a:gd name="connsiteY2" fmla="*/ 0 h 1304930"/>
                <a:gd name="connsiteX3" fmla="*/ 264029 w 1584176"/>
                <a:gd name="connsiteY3" fmla="*/ 0 h 1304930"/>
                <a:gd name="connsiteX4" fmla="*/ 660073 w 1584176"/>
                <a:gd name="connsiteY4" fmla="*/ 0 h 1304930"/>
                <a:gd name="connsiteX5" fmla="*/ 1416154 w 1584176"/>
                <a:gd name="connsiteY5" fmla="*/ 0 h 1304930"/>
                <a:gd name="connsiteX6" fmla="*/ 1584176 w 1584176"/>
                <a:gd name="connsiteY6" fmla="*/ 168022 h 1304930"/>
                <a:gd name="connsiteX7" fmla="*/ 1584176 w 1584176"/>
                <a:gd name="connsiteY7" fmla="*/ 588065 h 1304930"/>
                <a:gd name="connsiteX8" fmla="*/ 1584176 w 1584176"/>
                <a:gd name="connsiteY8" fmla="*/ 588065 h 1304930"/>
                <a:gd name="connsiteX9" fmla="*/ 1584176 w 1584176"/>
                <a:gd name="connsiteY9" fmla="*/ 840093 h 1304930"/>
                <a:gd name="connsiteX10" fmla="*/ 1584176 w 1584176"/>
                <a:gd name="connsiteY10" fmla="*/ 840090 h 1304930"/>
                <a:gd name="connsiteX11" fmla="*/ 1416154 w 1584176"/>
                <a:gd name="connsiteY11" fmla="*/ 1008112 h 1304930"/>
                <a:gd name="connsiteX12" fmla="*/ 991052 w 1584176"/>
                <a:gd name="connsiteY12" fmla="*/ 996892 h 1304930"/>
                <a:gd name="connsiteX13" fmla="*/ 436171 w 1584176"/>
                <a:gd name="connsiteY13" fmla="*/ 1304930 h 1304930"/>
                <a:gd name="connsiteX14" fmla="*/ 724034 w 1584176"/>
                <a:gd name="connsiteY14" fmla="*/ 1013722 h 1304930"/>
                <a:gd name="connsiteX15" fmla="*/ 168022 w 1584176"/>
                <a:gd name="connsiteY15" fmla="*/ 1008112 h 1304930"/>
                <a:gd name="connsiteX16" fmla="*/ 0 w 1584176"/>
                <a:gd name="connsiteY16" fmla="*/ 840090 h 1304930"/>
                <a:gd name="connsiteX17" fmla="*/ 0 w 1584176"/>
                <a:gd name="connsiteY17" fmla="*/ 840093 h 1304930"/>
                <a:gd name="connsiteX18" fmla="*/ 0 w 1584176"/>
                <a:gd name="connsiteY18" fmla="*/ 588065 h 1304930"/>
                <a:gd name="connsiteX19" fmla="*/ 0 w 1584176"/>
                <a:gd name="connsiteY19" fmla="*/ 588065 h 1304930"/>
                <a:gd name="connsiteX20" fmla="*/ 0 w 1584176"/>
                <a:gd name="connsiteY20" fmla="*/ 168022 h 1304930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91052 w 1584176"/>
                <a:gd name="connsiteY12" fmla="*/ 996892 h 1232003"/>
                <a:gd name="connsiteX13" fmla="*/ 845688 w 1584176"/>
                <a:gd name="connsiteY13" fmla="*/ 1232003 h 1232003"/>
                <a:gd name="connsiteX14" fmla="*/ 724034 w 1584176"/>
                <a:gd name="connsiteY14" fmla="*/ 101372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91052 w 1584176"/>
                <a:gd name="connsiteY12" fmla="*/ 996892 h 1232003"/>
                <a:gd name="connsiteX13" fmla="*/ 845688 w 1584176"/>
                <a:gd name="connsiteY13" fmla="*/ 1232003 h 1232003"/>
                <a:gd name="connsiteX14" fmla="*/ 634277 w 1584176"/>
                <a:gd name="connsiteY14" fmla="*/ 100811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32003"/>
                <a:gd name="connsiteX1" fmla="*/ 168022 w 1584176"/>
                <a:gd name="connsiteY1" fmla="*/ 0 h 1232003"/>
                <a:gd name="connsiteX2" fmla="*/ 264029 w 1584176"/>
                <a:gd name="connsiteY2" fmla="*/ 0 h 1232003"/>
                <a:gd name="connsiteX3" fmla="*/ 264029 w 1584176"/>
                <a:gd name="connsiteY3" fmla="*/ 0 h 1232003"/>
                <a:gd name="connsiteX4" fmla="*/ 660073 w 1584176"/>
                <a:gd name="connsiteY4" fmla="*/ 0 h 1232003"/>
                <a:gd name="connsiteX5" fmla="*/ 1416154 w 1584176"/>
                <a:gd name="connsiteY5" fmla="*/ 0 h 1232003"/>
                <a:gd name="connsiteX6" fmla="*/ 1584176 w 1584176"/>
                <a:gd name="connsiteY6" fmla="*/ 168022 h 1232003"/>
                <a:gd name="connsiteX7" fmla="*/ 1584176 w 1584176"/>
                <a:gd name="connsiteY7" fmla="*/ 588065 h 1232003"/>
                <a:gd name="connsiteX8" fmla="*/ 1584176 w 1584176"/>
                <a:gd name="connsiteY8" fmla="*/ 588065 h 1232003"/>
                <a:gd name="connsiteX9" fmla="*/ 1584176 w 1584176"/>
                <a:gd name="connsiteY9" fmla="*/ 840093 h 1232003"/>
                <a:gd name="connsiteX10" fmla="*/ 1584176 w 1584176"/>
                <a:gd name="connsiteY10" fmla="*/ 840090 h 1232003"/>
                <a:gd name="connsiteX11" fmla="*/ 1416154 w 1584176"/>
                <a:gd name="connsiteY11" fmla="*/ 1008112 h 1232003"/>
                <a:gd name="connsiteX12" fmla="*/ 951783 w 1584176"/>
                <a:gd name="connsiteY12" fmla="*/ 1013721 h 1232003"/>
                <a:gd name="connsiteX13" fmla="*/ 845688 w 1584176"/>
                <a:gd name="connsiteY13" fmla="*/ 1232003 h 1232003"/>
                <a:gd name="connsiteX14" fmla="*/ 634277 w 1584176"/>
                <a:gd name="connsiteY14" fmla="*/ 1008112 h 1232003"/>
                <a:gd name="connsiteX15" fmla="*/ 168022 w 1584176"/>
                <a:gd name="connsiteY15" fmla="*/ 1008112 h 1232003"/>
                <a:gd name="connsiteX16" fmla="*/ 0 w 1584176"/>
                <a:gd name="connsiteY16" fmla="*/ 840090 h 1232003"/>
                <a:gd name="connsiteX17" fmla="*/ 0 w 1584176"/>
                <a:gd name="connsiteY17" fmla="*/ 840093 h 1232003"/>
                <a:gd name="connsiteX18" fmla="*/ 0 w 1584176"/>
                <a:gd name="connsiteY18" fmla="*/ 588065 h 1232003"/>
                <a:gd name="connsiteX19" fmla="*/ 0 w 1584176"/>
                <a:gd name="connsiteY19" fmla="*/ 588065 h 1232003"/>
                <a:gd name="connsiteX20" fmla="*/ 0 w 1584176"/>
                <a:gd name="connsiteY20" fmla="*/ 168022 h 1232003"/>
                <a:gd name="connsiteX0" fmla="*/ 0 w 1584176"/>
                <a:gd name="connsiteY0" fmla="*/ 168022 h 1203954"/>
                <a:gd name="connsiteX1" fmla="*/ 168022 w 1584176"/>
                <a:gd name="connsiteY1" fmla="*/ 0 h 1203954"/>
                <a:gd name="connsiteX2" fmla="*/ 264029 w 1584176"/>
                <a:gd name="connsiteY2" fmla="*/ 0 h 1203954"/>
                <a:gd name="connsiteX3" fmla="*/ 264029 w 1584176"/>
                <a:gd name="connsiteY3" fmla="*/ 0 h 1203954"/>
                <a:gd name="connsiteX4" fmla="*/ 660073 w 1584176"/>
                <a:gd name="connsiteY4" fmla="*/ 0 h 1203954"/>
                <a:gd name="connsiteX5" fmla="*/ 1416154 w 1584176"/>
                <a:gd name="connsiteY5" fmla="*/ 0 h 1203954"/>
                <a:gd name="connsiteX6" fmla="*/ 1584176 w 1584176"/>
                <a:gd name="connsiteY6" fmla="*/ 168022 h 1203954"/>
                <a:gd name="connsiteX7" fmla="*/ 1584176 w 1584176"/>
                <a:gd name="connsiteY7" fmla="*/ 588065 h 1203954"/>
                <a:gd name="connsiteX8" fmla="*/ 1584176 w 1584176"/>
                <a:gd name="connsiteY8" fmla="*/ 588065 h 1203954"/>
                <a:gd name="connsiteX9" fmla="*/ 1584176 w 1584176"/>
                <a:gd name="connsiteY9" fmla="*/ 840093 h 1203954"/>
                <a:gd name="connsiteX10" fmla="*/ 1584176 w 1584176"/>
                <a:gd name="connsiteY10" fmla="*/ 840090 h 1203954"/>
                <a:gd name="connsiteX11" fmla="*/ 1416154 w 1584176"/>
                <a:gd name="connsiteY11" fmla="*/ 1008112 h 1203954"/>
                <a:gd name="connsiteX12" fmla="*/ 951783 w 1584176"/>
                <a:gd name="connsiteY12" fmla="*/ 1013721 h 1203954"/>
                <a:gd name="connsiteX13" fmla="*/ 795200 w 1584176"/>
                <a:gd name="connsiteY13" fmla="*/ 1203954 h 1203954"/>
                <a:gd name="connsiteX14" fmla="*/ 634277 w 1584176"/>
                <a:gd name="connsiteY14" fmla="*/ 1008112 h 1203954"/>
                <a:gd name="connsiteX15" fmla="*/ 168022 w 1584176"/>
                <a:gd name="connsiteY15" fmla="*/ 1008112 h 1203954"/>
                <a:gd name="connsiteX16" fmla="*/ 0 w 1584176"/>
                <a:gd name="connsiteY16" fmla="*/ 840090 h 1203954"/>
                <a:gd name="connsiteX17" fmla="*/ 0 w 1584176"/>
                <a:gd name="connsiteY17" fmla="*/ 840093 h 1203954"/>
                <a:gd name="connsiteX18" fmla="*/ 0 w 1584176"/>
                <a:gd name="connsiteY18" fmla="*/ 588065 h 1203954"/>
                <a:gd name="connsiteX19" fmla="*/ 0 w 1584176"/>
                <a:gd name="connsiteY19" fmla="*/ 588065 h 1203954"/>
                <a:gd name="connsiteX20" fmla="*/ 0 w 1584176"/>
                <a:gd name="connsiteY20" fmla="*/ 168022 h 1203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84176" h="1203954">
                  <a:moveTo>
                    <a:pt x="0" y="168022"/>
                  </a:moveTo>
                  <a:cubicBezTo>
                    <a:pt x="0" y="75226"/>
                    <a:pt x="75226" y="0"/>
                    <a:pt x="168022" y="0"/>
                  </a:cubicBezTo>
                  <a:lnTo>
                    <a:pt x="264029" y="0"/>
                  </a:lnTo>
                  <a:lnTo>
                    <a:pt x="264029" y="0"/>
                  </a:lnTo>
                  <a:lnTo>
                    <a:pt x="660073" y="0"/>
                  </a:lnTo>
                  <a:lnTo>
                    <a:pt x="1416154" y="0"/>
                  </a:lnTo>
                  <a:cubicBezTo>
                    <a:pt x="1508950" y="0"/>
                    <a:pt x="1584176" y="75226"/>
                    <a:pt x="1584176" y="168022"/>
                  </a:cubicBezTo>
                  <a:lnTo>
                    <a:pt x="1584176" y="588065"/>
                  </a:lnTo>
                  <a:lnTo>
                    <a:pt x="1584176" y="588065"/>
                  </a:lnTo>
                  <a:lnTo>
                    <a:pt x="1584176" y="840093"/>
                  </a:lnTo>
                  <a:lnTo>
                    <a:pt x="1584176" y="840090"/>
                  </a:lnTo>
                  <a:cubicBezTo>
                    <a:pt x="1584176" y="932886"/>
                    <a:pt x="1508950" y="1008112"/>
                    <a:pt x="1416154" y="1008112"/>
                  </a:cubicBezTo>
                  <a:lnTo>
                    <a:pt x="951783" y="1013721"/>
                  </a:lnTo>
                  <a:lnTo>
                    <a:pt x="795200" y="1203954"/>
                  </a:lnTo>
                  <a:lnTo>
                    <a:pt x="634277" y="1008112"/>
                  </a:lnTo>
                  <a:lnTo>
                    <a:pt x="168022" y="1008112"/>
                  </a:lnTo>
                  <a:cubicBezTo>
                    <a:pt x="75226" y="1008112"/>
                    <a:pt x="0" y="932886"/>
                    <a:pt x="0" y="840090"/>
                  </a:cubicBezTo>
                  <a:lnTo>
                    <a:pt x="0" y="840093"/>
                  </a:lnTo>
                  <a:lnTo>
                    <a:pt x="0" y="588065"/>
                  </a:lnTo>
                  <a:lnTo>
                    <a:pt x="0" y="588065"/>
                  </a:lnTo>
                  <a:lnTo>
                    <a:pt x="0" y="1680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prstClr val="white"/>
                </a:solidFill>
              </a:endParaRPr>
            </a:p>
          </p:txBody>
        </p:sp>
        <p:sp>
          <p:nvSpPr>
            <p:cNvPr id="101" name="Retângulo 100"/>
            <p:cNvSpPr/>
            <p:nvPr/>
          </p:nvSpPr>
          <p:spPr>
            <a:xfrm>
              <a:off x="3612600" y="1844478"/>
              <a:ext cx="1172060" cy="66171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pt-BR" sz="1400" b="1" dirty="0">
                  <a:solidFill>
                    <a:prstClr val="black"/>
                  </a:solidFill>
                </a:rPr>
                <a:t>Metrô Conecta </a:t>
              </a:r>
              <a:r>
                <a:rPr lang="pt-BR" sz="900" b="1" dirty="0">
                  <a:solidFill>
                    <a:prstClr val="black"/>
                  </a:solidFill>
                </a:rPr>
                <a:t>(pronta-atuação)</a:t>
              </a:r>
            </a:p>
          </p:txBody>
        </p:sp>
      </p:grpSp>
      <p:sp>
        <p:nvSpPr>
          <p:cNvPr id="13" name="Retângulo 12"/>
          <p:cNvSpPr/>
          <p:nvPr/>
        </p:nvSpPr>
        <p:spPr>
          <a:xfrm>
            <a:off x="5502186" y="2000157"/>
            <a:ext cx="94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900" b="1" dirty="0">
                <a:solidFill>
                  <a:prstClr val="black"/>
                </a:solidFill>
              </a:rPr>
              <a:t>(encaminhados </a:t>
            </a:r>
          </a:p>
          <a:p>
            <a:pPr algn="ctr"/>
            <a:r>
              <a:rPr lang="pt-BR" sz="900" b="1" dirty="0">
                <a:solidFill>
                  <a:prstClr val="black"/>
                </a:solidFill>
              </a:rPr>
              <a:t>à Operação)</a:t>
            </a:r>
          </a:p>
        </p:txBody>
      </p:sp>
      <p:sp>
        <p:nvSpPr>
          <p:cNvPr id="105" name="Retângulo 104"/>
          <p:cNvSpPr/>
          <p:nvPr/>
        </p:nvSpPr>
        <p:spPr>
          <a:xfrm>
            <a:off x="4299324" y="3403570"/>
            <a:ext cx="92845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prstClr val="white">
                    <a:lumMod val="65000"/>
                  </a:prst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3.544</a:t>
            </a:r>
          </a:p>
        </p:txBody>
      </p:sp>
      <p:sp>
        <p:nvSpPr>
          <p:cNvPr id="74" name="Retângulo 73">
            <a:extLst>
              <a:ext uri="{FF2B5EF4-FFF2-40B4-BE49-F238E27FC236}">
                <a16:creationId xmlns:a16="http://schemas.microsoft.com/office/drawing/2014/main" id="{B3B65BBC-95AA-448A-A9C8-FB0BB8A87E5C}"/>
              </a:ext>
            </a:extLst>
          </p:cNvPr>
          <p:cNvSpPr/>
          <p:nvPr/>
        </p:nvSpPr>
        <p:spPr>
          <a:xfrm>
            <a:off x="6811893" y="3362796"/>
            <a:ext cx="92845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dirty="0">
                <a:solidFill>
                  <a:srgbClr val="F79646">
                    <a:lumMod val="60000"/>
                    <a:lumOff val="4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7.793</a:t>
            </a:r>
          </a:p>
        </p:txBody>
      </p:sp>
      <p:sp>
        <p:nvSpPr>
          <p:cNvPr id="76" name="Retângulo 75">
            <a:extLst>
              <a:ext uri="{FF2B5EF4-FFF2-40B4-BE49-F238E27FC236}">
                <a16:creationId xmlns:a16="http://schemas.microsoft.com/office/drawing/2014/main" id="{2F047C5D-59B8-4B90-8858-FBE7A9A5AE66}"/>
              </a:ext>
            </a:extLst>
          </p:cNvPr>
          <p:cNvSpPr/>
          <p:nvPr/>
        </p:nvSpPr>
        <p:spPr>
          <a:xfrm>
            <a:off x="6711228" y="5436513"/>
            <a:ext cx="11011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srgbClr val="F79646">
                    <a:lumMod val="60000"/>
                    <a:lumOff val="40000"/>
                  </a:srgbClr>
                </a:solidFill>
                <a:latin typeface="Tw Cen MT Condensed Extra Bold" panose="020B0803020202020204" pitchFamily="34" charset="0"/>
                <a:cs typeface="Miriam" panose="020B0502050101010101" pitchFamily="34" charset="-79"/>
              </a:rPr>
              <a:t>7.793</a:t>
            </a:r>
          </a:p>
        </p:txBody>
      </p:sp>
    </p:spTree>
    <p:extLst>
      <p:ext uri="{BB962C8B-B14F-4D97-AF65-F5344CB8AC3E}">
        <p14:creationId xmlns:p14="http://schemas.microsoft.com/office/powerpoint/2010/main" val="2766093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aixaDeTexto 45"/>
          <p:cNvSpPr txBox="1"/>
          <p:nvPr/>
        </p:nvSpPr>
        <p:spPr>
          <a:xfrm>
            <a:off x="-36225" y="116632"/>
            <a:ext cx="9216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rgbClr val="4F81BD">
                    <a:lumMod val="75000"/>
                  </a:srgbClr>
                </a:solidFill>
                <a:latin typeface="Britannic Bold" panose="020B0903060703020204" pitchFamily="34" charset="0"/>
              </a:rPr>
              <a:t>Principais assuntos das </a:t>
            </a:r>
            <a:r>
              <a:rPr lang="pt-BR" sz="2800" dirty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Solicitações - Agosto/19</a:t>
            </a:r>
          </a:p>
        </p:txBody>
      </p:sp>
      <p:sp>
        <p:nvSpPr>
          <p:cNvPr id="61" name="Retângulo de cantos arredondados 60"/>
          <p:cNvSpPr/>
          <p:nvPr/>
        </p:nvSpPr>
        <p:spPr>
          <a:xfrm>
            <a:off x="966355" y="1267604"/>
            <a:ext cx="3605645" cy="701372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65" name="Retângulo de cantos arredondados 64"/>
          <p:cNvSpPr/>
          <p:nvPr/>
        </p:nvSpPr>
        <p:spPr>
          <a:xfrm>
            <a:off x="966356" y="2022222"/>
            <a:ext cx="3615169" cy="644607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69" name="Retângulo de cantos arredondados 68"/>
          <p:cNvSpPr/>
          <p:nvPr/>
        </p:nvSpPr>
        <p:spPr>
          <a:xfrm>
            <a:off x="978439" y="2719355"/>
            <a:ext cx="3584036" cy="690525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71" name="Retângulo 70"/>
          <p:cNvSpPr/>
          <p:nvPr/>
        </p:nvSpPr>
        <p:spPr>
          <a:xfrm>
            <a:off x="989116" y="2807804"/>
            <a:ext cx="356012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prstClr val="black"/>
                </a:solidFill>
              </a:rPr>
              <a:t>3. Comportamento do passageiro</a:t>
            </a:r>
          </a:p>
          <a:p>
            <a:pPr algn="ctr"/>
            <a:r>
              <a:rPr lang="pt-BR" sz="1000" dirty="0">
                <a:solidFill>
                  <a:prstClr val="black"/>
                </a:solidFill>
              </a:rPr>
              <a:t>(pedido de ação de presença)</a:t>
            </a:r>
          </a:p>
        </p:txBody>
      </p:sp>
      <p:sp>
        <p:nvSpPr>
          <p:cNvPr id="73" name="Retângulo de cantos arredondados 72"/>
          <p:cNvSpPr/>
          <p:nvPr/>
        </p:nvSpPr>
        <p:spPr>
          <a:xfrm>
            <a:off x="978438" y="3444490"/>
            <a:ext cx="3581477" cy="679835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76" name="Retângulo de cantos arredondados 75"/>
          <p:cNvSpPr/>
          <p:nvPr/>
        </p:nvSpPr>
        <p:spPr>
          <a:xfrm>
            <a:off x="983494" y="4172580"/>
            <a:ext cx="3593561" cy="679835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78" name="Retângulo 77"/>
          <p:cNvSpPr/>
          <p:nvPr/>
        </p:nvSpPr>
        <p:spPr>
          <a:xfrm>
            <a:off x="978438" y="3556112"/>
            <a:ext cx="358147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prstClr val="black"/>
                </a:solidFill>
              </a:rPr>
              <a:t>4. Pedinte</a:t>
            </a:r>
          </a:p>
          <a:p>
            <a:pPr algn="ctr"/>
            <a:r>
              <a:rPr lang="pt-BR" sz="1000" dirty="0">
                <a:solidFill>
                  <a:prstClr val="black"/>
                </a:solidFill>
              </a:rPr>
              <a:t>(pedido de ação de presença)</a:t>
            </a:r>
          </a:p>
        </p:txBody>
      </p:sp>
      <p:sp>
        <p:nvSpPr>
          <p:cNvPr id="81" name="Retângulo de cantos arredondados 80"/>
          <p:cNvSpPr/>
          <p:nvPr/>
        </p:nvSpPr>
        <p:spPr>
          <a:xfrm>
            <a:off x="5312826" y="1267603"/>
            <a:ext cx="3563541" cy="703011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83" name="Retângulo 82"/>
          <p:cNvSpPr/>
          <p:nvPr/>
        </p:nvSpPr>
        <p:spPr>
          <a:xfrm>
            <a:off x="5334182" y="1422325"/>
            <a:ext cx="357220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prstClr val="black"/>
                </a:solidFill>
              </a:rPr>
              <a:t>6. Músicos e outros artistas</a:t>
            </a:r>
          </a:p>
          <a:p>
            <a:pPr lvl="0" algn="ctr"/>
            <a:r>
              <a:rPr lang="pt-BR" sz="1000" dirty="0">
                <a:solidFill>
                  <a:prstClr val="black"/>
                </a:solidFill>
              </a:rPr>
              <a:t>(pedido de ação de presença)</a:t>
            </a:r>
          </a:p>
        </p:txBody>
      </p:sp>
      <p:sp>
        <p:nvSpPr>
          <p:cNvPr id="85" name="Retângulo de cantos arredondados 84"/>
          <p:cNvSpPr/>
          <p:nvPr/>
        </p:nvSpPr>
        <p:spPr>
          <a:xfrm>
            <a:off x="5324144" y="2022221"/>
            <a:ext cx="3572206" cy="659098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89" name="Retângulo de cantos arredondados 88"/>
          <p:cNvSpPr/>
          <p:nvPr/>
        </p:nvSpPr>
        <p:spPr>
          <a:xfrm>
            <a:off x="5324910" y="2727926"/>
            <a:ext cx="3571440" cy="681954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93" name="Retângulo de cantos arredondados 92"/>
          <p:cNvSpPr/>
          <p:nvPr/>
        </p:nvSpPr>
        <p:spPr>
          <a:xfrm>
            <a:off x="5324908" y="3448084"/>
            <a:ext cx="3551459" cy="690311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96" name="Retângulo de cantos arredondados 95"/>
          <p:cNvSpPr/>
          <p:nvPr/>
        </p:nvSpPr>
        <p:spPr>
          <a:xfrm>
            <a:off x="5292080" y="4176681"/>
            <a:ext cx="3604270" cy="673384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98" name="Retângulo 97"/>
          <p:cNvSpPr/>
          <p:nvPr/>
        </p:nvSpPr>
        <p:spPr>
          <a:xfrm>
            <a:off x="5332095" y="3549647"/>
            <a:ext cx="357220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82563" indent="-182563" algn="ctr"/>
            <a:r>
              <a:rPr lang="pt-BR" sz="1400" dirty="0">
                <a:solidFill>
                  <a:prstClr val="black"/>
                </a:solidFill>
              </a:rPr>
              <a:t>9. Solavancos/freadas bruscas dos trens</a:t>
            </a:r>
          </a:p>
          <a:p>
            <a:pPr marL="182563" indent="-182563" algn="ctr"/>
            <a:r>
              <a:rPr lang="pt-BR" sz="1000" dirty="0">
                <a:solidFill>
                  <a:prstClr val="black"/>
                </a:solidFill>
              </a:rPr>
              <a:t>(pronta-atuação)</a:t>
            </a:r>
          </a:p>
        </p:txBody>
      </p:sp>
      <p:sp>
        <p:nvSpPr>
          <p:cNvPr id="99" name="Retângulo 98"/>
          <p:cNvSpPr/>
          <p:nvPr/>
        </p:nvSpPr>
        <p:spPr>
          <a:xfrm>
            <a:off x="5287850" y="4284392"/>
            <a:ext cx="3551459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63525" indent="-263525" algn="ctr"/>
            <a:r>
              <a:rPr lang="pt-BR" sz="1400" dirty="0">
                <a:solidFill>
                  <a:prstClr val="black"/>
                </a:solidFill>
              </a:rPr>
              <a:t>10. Informações sobre anormalidade/atrasos</a:t>
            </a:r>
            <a:endParaRPr lang="pt-BR" sz="1000" dirty="0">
              <a:solidFill>
                <a:prstClr val="black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395535" y="6381328"/>
            <a:ext cx="6317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*Pronta atuação - ação de melhoria solicitada durante a viagem</a:t>
            </a:r>
          </a:p>
        </p:txBody>
      </p:sp>
      <p:sp>
        <p:nvSpPr>
          <p:cNvPr id="63" name="Retângulo 62"/>
          <p:cNvSpPr/>
          <p:nvPr/>
        </p:nvSpPr>
        <p:spPr>
          <a:xfrm>
            <a:off x="978438" y="2106877"/>
            <a:ext cx="356012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prstClr val="black"/>
                </a:solidFill>
              </a:rPr>
              <a:t>2. Ambulante </a:t>
            </a:r>
          </a:p>
          <a:p>
            <a:pPr algn="ctr"/>
            <a:r>
              <a:rPr lang="pt-BR" sz="1000" dirty="0">
                <a:solidFill>
                  <a:prstClr val="black"/>
                </a:solidFill>
              </a:rPr>
              <a:t>(pedido de ação de presença)</a:t>
            </a:r>
          </a:p>
        </p:txBody>
      </p:sp>
      <p:sp>
        <p:nvSpPr>
          <p:cNvPr id="79" name="Retângulo 78"/>
          <p:cNvSpPr/>
          <p:nvPr/>
        </p:nvSpPr>
        <p:spPr>
          <a:xfrm>
            <a:off x="955675" y="4330630"/>
            <a:ext cx="3593561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prstClr val="black"/>
                </a:solidFill>
              </a:rPr>
              <a:t>5. Limpeza do trem</a:t>
            </a:r>
          </a:p>
        </p:txBody>
      </p:sp>
      <p:sp>
        <p:nvSpPr>
          <p:cNvPr id="87" name="Retângulo 86"/>
          <p:cNvSpPr/>
          <p:nvPr/>
        </p:nvSpPr>
        <p:spPr>
          <a:xfrm>
            <a:off x="5287850" y="2851167"/>
            <a:ext cx="3551459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pt-BR" sz="1400" dirty="0">
                <a:solidFill>
                  <a:prstClr val="black"/>
                </a:solidFill>
              </a:rPr>
              <a:t>8. Botão-soco</a:t>
            </a:r>
          </a:p>
          <a:p>
            <a:pPr lvl="0" algn="ctr"/>
            <a:r>
              <a:rPr lang="pt-BR" sz="1000" dirty="0">
                <a:solidFill>
                  <a:prstClr val="black"/>
                </a:solidFill>
              </a:rPr>
              <a:t>(pronta-atuação)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2ABEF097-2668-489B-AB10-4B4AB347D603}"/>
              </a:ext>
            </a:extLst>
          </p:cNvPr>
          <p:cNvSpPr/>
          <p:nvPr/>
        </p:nvSpPr>
        <p:spPr>
          <a:xfrm>
            <a:off x="5296972" y="2160879"/>
            <a:ext cx="3607328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prstClr val="black"/>
                </a:solidFill>
              </a:rPr>
              <a:t>7. Pedido de declaração de ocorrência</a:t>
            </a:r>
            <a:endParaRPr lang="pt-BR" sz="1000" dirty="0">
              <a:solidFill>
                <a:prstClr val="black"/>
              </a:solidFill>
            </a:endParaRP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1D7FE0FE-0DD4-4A05-865A-D5C16C0F5D2C}"/>
              </a:ext>
            </a:extLst>
          </p:cNvPr>
          <p:cNvSpPr/>
          <p:nvPr/>
        </p:nvSpPr>
        <p:spPr>
          <a:xfrm>
            <a:off x="999795" y="1412776"/>
            <a:ext cx="358147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prstClr val="black"/>
                </a:solidFill>
              </a:rPr>
              <a:t>1. Ar-condicionado </a:t>
            </a:r>
          </a:p>
          <a:p>
            <a:pPr algn="ctr"/>
            <a:r>
              <a:rPr lang="pt-BR" sz="1000" dirty="0">
                <a:solidFill>
                  <a:prstClr val="black"/>
                </a:solidFill>
              </a:rPr>
              <a:t>(pronta-atuação, regulagem)</a:t>
            </a:r>
          </a:p>
        </p:txBody>
      </p:sp>
    </p:spTree>
    <p:extLst>
      <p:ext uri="{BB962C8B-B14F-4D97-AF65-F5344CB8AC3E}">
        <p14:creationId xmlns:p14="http://schemas.microsoft.com/office/powerpoint/2010/main" val="2944012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/>
          <p:cNvSpPr txBox="1"/>
          <p:nvPr/>
        </p:nvSpPr>
        <p:spPr>
          <a:xfrm>
            <a:off x="2512" y="56975"/>
            <a:ext cx="92164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accent1">
                    <a:lumMod val="75000"/>
                  </a:schemeClr>
                </a:solidFill>
                <a:latin typeface="Britannic Bold" panose="020B0903060703020204" pitchFamily="34" charset="0"/>
                <a:cs typeface="Calibri" panose="020F0502020204030204" pitchFamily="34" charset="0"/>
              </a:rPr>
              <a:t>Principais assuntos das</a:t>
            </a:r>
            <a:r>
              <a:rPr lang="pt-BR" sz="2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cs typeface="Calibri" panose="020F0502020204030204" pitchFamily="34" charset="0"/>
              </a:rPr>
              <a:t>Reclamações - Agosto</a:t>
            </a:r>
            <a:r>
              <a:rPr lang="pt-BR" sz="2800" dirty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/19</a:t>
            </a:r>
          </a:p>
          <a:p>
            <a:pPr algn="ctr"/>
            <a:r>
              <a:rPr lang="pt-B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cs typeface="Calibri" panose="020F0502020204030204" pitchFamily="34" charset="0"/>
              </a:rPr>
              <a:t>   </a:t>
            </a:r>
            <a:endParaRPr lang="pt-BR" sz="1600" dirty="0">
              <a:solidFill>
                <a:schemeClr val="accent1">
                  <a:lumMod val="75000"/>
                </a:schemeClr>
              </a:solidFill>
              <a:latin typeface="Britannic Bold" panose="020B090306070302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tângulo de cantos arredondados 2"/>
          <p:cNvSpPr/>
          <p:nvPr/>
        </p:nvSpPr>
        <p:spPr>
          <a:xfrm>
            <a:off x="941041" y="1275618"/>
            <a:ext cx="3600400" cy="705582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39" name="Retângulo de cantos arredondados 38"/>
          <p:cNvSpPr/>
          <p:nvPr/>
        </p:nvSpPr>
        <p:spPr>
          <a:xfrm>
            <a:off x="941042" y="2001112"/>
            <a:ext cx="3600399" cy="68804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41" name="Retângulo 40"/>
          <p:cNvSpPr/>
          <p:nvPr/>
        </p:nvSpPr>
        <p:spPr>
          <a:xfrm>
            <a:off x="971601" y="2185119"/>
            <a:ext cx="35883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1400" dirty="0">
                <a:solidFill>
                  <a:prstClr val="black"/>
                </a:solidFill>
              </a:rPr>
              <a:t>2. Anormalidade/atrasos</a:t>
            </a:r>
          </a:p>
        </p:txBody>
      </p:sp>
      <p:sp>
        <p:nvSpPr>
          <p:cNvPr id="43" name="Retângulo de cantos arredondados 42"/>
          <p:cNvSpPr/>
          <p:nvPr/>
        </p:nvSpPr>
        <p:spPr>
          <a:xfrm>
            <a:off x="953125" y="2727369"/>
            <a:ext cx="3588316" cy="68804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45" name="Retângulo 44"/>
          <p:cNvSpPr/>
          <p:nvPr/>
        </p:nvSpPr>
        <p:spPr>
          <a:xfrm>
            <a:off x="971600" y="2828129"/>
            <a:ext cx="3576233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prstClr val="black"/>
                </a:solidFill>
              </a:rPr>
              <a:t>3. Ambulante</a:t>
            </a:r>
          </a:p>
          <a:p>
            <a:pPr algn="ctr"/>
            <a:r>
              <a:rPr lang="pt-BR" sz="900" dirty="0">
                <a:solidFill>
                  <a:prstClr val="black"/>
                </a:solidFill>
              </a:rPr>
              <a:t>(falha na ação de presença)</a:t>
            </a:r>
          </a:p>
          <a:p>
            <a:pPr algn="ctr"/>
            <a:endParaRPr lang="pt-BR" sz="1400" dirty="0">
              <a:solidFill>
                <a:prstClr val="black"/>
              </a:solidFill>
            </a:endParaRPr>
          </a:p>
        </p:txBody>
      </p:sp>
      <p:sp>
        <p:nvSpPr>
          <p:cNvPr id="59" name="Retângulo de cantos arredondados 58"/>
          <p:cNvSpPr/>
          <p:nvPr/>
        </p:nvSpPr>
        <p:spPr>
          <a:xfrm>
            <a:off x="953124" y="3442592"/>
            <a:ext cx="3588316" cy="699474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62" name="Retângulo de cantos arredondados 61"/>
          <p:cNvSpPr/>
          <p:nvPr/>
        </p:nvSpPr>
        <p:spPr>
          <a:xfrm>
            <a:off x="958180" y="4161595"/>
            <a:ext cx="3583260" cy="699474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67" name="Retângulo 66"/>
          <p:cNvSpPr/>
          <p:nvPr/>
        </p:nvSpPr>
        <p:spPr>
          <a:xfrm>
            <a:off x="1003130" y="3636373"/>
            <a:ext cx="36003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1400" dirty="0">
                <a:solidFill>
                  <a:prstClr val="black"/>
                </a:solidFill>
              </a:rPr>
              <a:t>4. Embarque preferencial</a:t>
            </a:r>
            <a:endParaRPr lang="pt-BR" sz="1000" dirty="0">
              <a:solidFill>
                <a:prstClr val="black"/>
              </a:solidFill>
            </a:endParaRPr>
          </a:p>
          <a:p>
            <a:pPr algn="ctr"/>
            <a:endParaRPr lang="pt-BR" sz="1400" dirty="0">
              <a:solidFill>
                <a:prstClr val="black"/>
              </a:solidFill>
            </a:endParaRPr>
          </a:p>
        </p:txBody>
      </p:sp>
      <p:sp>
        <p:nvSpPr>
          <p:cNvPr id="68" name="Retângulo 67"/>
          <p:cNvSpPr/>
          <p:nvPr/>
        </p:nvSpPr>
        <p:spPr>
          <a:xfrm>
            <a:off x="1003130" y="4321005"/>
            <a:ext cx="35883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1400" dirty="0">
                <a:solidFill>
                  <a:prstClr val="black"/>
                </a:solidFill>
              </a:rPr>
              <a:t>5. Atendimento de empregado de bloqueio</a:t>
            </a:r>
            <a:endParaRPr lang="pt-BR" sz="1000" dirty="0">
              <a:solidFill>
                <a:prstClr val="black"/>
              </a:solidFill>
            </a:endParaRPr>
          </a:p>
        </p:txBody>
      </p:sp>
      <p:sp>
        <p:nvSpPr>
          <p:cNvPr id="70" name="Retângulo de cantos arredondados 69"/>
          <p:cNvSpPr/>
          <p:nvPr/>
        </p:nvSpPr>
        <p:spPr>
          <a:xfrm>
            <a:off x="5312849" y="1246494"/>
            <a:ext cx="3600400" cy="734706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72" name="Retângulo 71"/>
          <p:cNvSpPr/>
          <p:nvPr/>
        </p:nvSpPr>
        <p:spPr>
          <a:xfrm>
            <a:off x="5243363" y="1323201"/>
            <a:ext cx="35733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1400" dirty="0">
                <a:solidFill>
                  <a:prstClr val="black"/>
                </a:solidFill>
              </a:rPr>
              <a:t>6. Roubo-furto</a:t>
            </a:r>
          </a:p>
          <a:p>
            <a:pPr lvl="0" algn="ctr"/>
            <a:r>
              <a:rPr lang="pt-BR" sz="1000" dirty="0">
                <a:solidFill>
                  <a:prstClr val="black"/>
                </a:solidFill>
              </a:rPr>
              <a:t>(falha na ação de presença)</a:t>
            </a:r>
          </a:p>
          <a:p>
            <a:pPr marL="182563" indent="-182563" algn="ctr"/>
            <a:endParaRPr lang="pt-BR" sz="1000" dirty="0"/>
          </a:p>
        </p:txBody>
      </p:sp>
      <p:sp>
        <p:nvSpPr>
          <p:cNvPr id="77" name="Retângulo de cantos arredondados 76"/>
          <p:cNvSpPr/>
          <p:nvPr/>
        </p:nvSpPr>
        <p:spPr>
          <a:xfrm>
            <a:off x="5310145" y="2001112"/>
            <a:ext cx="3600399" cy="697133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79" name="Retângulo 78"/>
          <p:cNvSpPr/>
          <p:nvPr/>
        </p:nvSpPr>
        <p:spPr>
          <a:xfrm>
            <a:off x="5358189" y="2185119"/>
            <a:ext cx="3468087" cy="30777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lvl="0" algn="ctr"/>
            <a:r>
              <a:rPr lang="pt-BR" sz="1400" dirty="0">
                <a:solidFill>
                  <a:prstClr val="black"/>
                </a:solidFill>
              </a:rPr>
              <a:t>7. Postura do empregado de bloqueio</a:t>
            </a:r>
            <a:endParaRPr lang="pt-BR" sz="1000" dirty="0">
              <a:solidFill>
                <a:prstClr val="black"/>
              </a:solidFill>
            </a:endParaRPr>
          </a:p>
        </p:txBody>
      </p:sp>
      <p:sp>
        <p:nvSpPr>
          <p:cNvPr id="81" name="Retângulo de cantos arredondados 80"/>
          <p:cNvSpPr/>
          <p:nvPr/>
        </p:nvSpPr>
        <p:spPr>
          <a:xfrm>
            <a:off x="5324932" y="2714045"/>
            <a:ext cx="3585612" cy="710523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83" name="Retângulo 82"/>
          <p:cNvSpPr/>
          <p:nvPr/>
        </p:nvSpPr>
        <p:spPr>
          <a:xfrm>
            <a:off x="5358189" y="2851212"/>
            <a:ext cx="35523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prstClr val="black"/>
                </a:solidFill>
              </a:rPr>
              <a:t>8. Solavancos/freadas bruscas dos trens</a:t>
            </a:r>
          </a:p>
        </p:txBody>
      </p:sp>
      <p:sp>
        <p:nvSpPr>
          <p:cNvPr id="85" name="Retângulo de cantos arredondados 84"/>
          <p:cNvSpPr/>
          <p:nvPr/>
        </p:nvSpPr>
        <p:spPr>
          <a:xfrm>
            <a:off x="5312660" y="3456789"/>
            <a:ext cx="3585612" cy="6806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88" name="Retângulo de cantos arredondados 87"/>
          <p:cNvSpPr/>
          <p:nvPr/>
        </p:nvSpPr>
        <p:spPr>
          <a:xfrm>
            <a:off x="5329988" y="4151469"/>
            <a:ext cx="3568284" cy="709599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90" name="Retângulo 89"/>
          <p:cNvSpPr/>
          <p:nvPr/>
        </p:nvSpPr>
        <p:spPr>
          <a:xfrm>
            <a:off x="5273922" y="3543399"/>
            <a:ext cx="3552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prstClr val="black"/>
                </a:solidFill>
              </a:rPr>
              <a:t>9. Pedinte</a:t>
            </a:r>
          </a:p>
          <a:p>
            <a:pPr algn="ctr"/>
            <a:r>
              <a:rPr lang="pt-BR" sz="1000" dirty="0">
                <a:solidFill>
                  <a:prstClr val="black"/>
                </a:solidFill>
              </a:rPr>
              <a:t>(falha na ação de presença)</a:t>
            </a:r>
          </a:p>
        </p:txBody>
      </p:sp>
      <p:sp>
        <p:nvSpPr>
          <p:cNvPr id="91" name="Retângulo 90"/>
          <p:cNvSpPr/>
          <p:nvPr/>
        </p:nvSpPr>
        <p:spPr>
          <a:xfrm>
            <a:off x="5315359" y="4345359"/>
            <a:ext cx="35523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prstClr val="black"/>
                </a:solidFill>
              </a:rPr>
              <a:t>10. Postura de empregado de segurança</a:t>
            </a: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9F334658-702A-4D95-B19C-14ADBBEE262F}"/>
              </a:ext>
            </a:extLst>
          </p:cNvPr>
          <p:cNvSpPr/>
          <p:nvPr/>
        </p:nvSpPr>
        <p:spPr>
          <a:xfrm>
            <a:off x="971600" y="1465039"/>
            <a:ext cx="35883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buAutoNum type="arabicPeriod"/>
            </a:pPr>
            <a:r>
              <a:rPr lang="pt-BR" sz="1400" dirty="0">
                <a:solidFill>
                  <a:prstClr val="black"/>
                </a:solidFill>
              </a:rPr>
              <a:t>Ar-condicionado do trem</a:t>
            </a:r>
            <a:endParaRPr lang="pt-BR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173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Elipse 44"/>
          <p:cNvSpPr/>
          <p:nvPr/>
        </p:nvSpPr>
        <p:spPr>
          <a:xfrm>
            <a:off x="4843231" y="1949768"/>
            <a:ext cx="2859099" cy="156648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07353" y="116632"/>
            <a:ext cx="8936649" cy="1200329"/>
          </a:xfrm>
          <a:prstGeom prst="rect">
            <a:avLst/>
          </a:prstGeom>
          <a:solidFill>
            <a:schemeClr val="accent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1F497D">
                  <a:lumMod val="40000"/>
                  <a:lumOff val="6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Pentágono 2"/>
          <p:cNvSpPr/>
          <p:nvPr/>
        </p:nvSpPr>
        <p:spPr>
          <a:xfrm>
            <a:off x="99338" y="102774"/>
            <a:ext cx="368205" cy="1214187"/>
          </a:xfrm>
          <a:prstGeom prst="homePlat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46128" y="116632"/>
            <a:ext cx="8604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 w="3175">
                  <a:solidFill>
                    <a:prstClr val="black"/>
                  </a:solidFill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Acompanhamento Pessoa com deficiência e mobilidade reduzida - Agosto/19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467544" y="2601152"/>
            <a:ext cx="1796583" cy="4199022"/>
            <a:chOff x="39114" y="2658978"/>
            <a:chExt cx="1796582" cy="4199022"/>
          </a:xfrm>
        </p:grpSpPr>
        <p:sp>
          <p:nvSpPr>
            <p:cNvPr id="29" name="Retângulo 28"/>
            <p:cNvSpPr/>
            <p:nvPr/>
          </p:nvSpPr>
          <p:spPr>
            <a:xfrm>
              <a:off x="207351" y="3140968"/>
              <a:ext cx="1556337" cy="2376264"/>
            </a:xfrm>
            <a:prstGeom prst="rect">
              <a:avLst/>
            </a:prstGeom>
            <a:solidFill>
              <a:srgbClr val="2E6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2" name="Picture 6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6019" b="81389" l="19115" r="51979">
                          <a14:foregroundMark x1="28490" y1="42407" x2="29375" y2="42407"/>
                          <a14:foregroundMark x1="40729" y1="60648" x2="41875" y2="60926"/>
                          <a14:foregroundMark x1="21146" y1="67315" x2="20625" y2="69815"/>
                          <a14:foregroundMark x1="38490" y1="67778" x2="40521" y2="68241"/>
                          <a14:foregroundMark x1="48490" y1="60463" x2="49271" y2="61574"/>
                          <a14:foregroundMark x1="49635" y1="59815" x2="50521" y2="59815"/>
                        </a14:backgroundRemoval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08" t="23959" r="45581"/>
            <a:stretch/>
          </p:blipFill>
          <p:spPr bwMode="auto">
            <a:xfrm>
              <a:off x="39114" y="5005193"/>
              <a:ext cx="1796582" cy="1852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Retângulo 29"/>
            <p:cNvSpPr/>
            <p:nvPr/>
          </p:nvSpPr>
          <p:spPr>
            <a:xfrm>
              <a:off x="545592" y="2658978"/>
              <a:ext cx="894797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2E6EA2"/>
                  </a:solidFill>
                  <a:effectLst/>
                  <a:uLnTx/>
                  <a:uFillTx/>
                  <a:latin typeface="Showcard Gothic" panose="04020904020102020604" pitchFamily="82" charset="0"/>
                  <a:ea typeface="+mn-ea"/>
                  <a:cs typeface="+mn-cs"/>
                </a:rPr>
                <a:t>85%</a:t>
              </a:r>
              <a:endPara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srgbClr val="2E6EA2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6959179" y="4092477"/>
            <a:ext cx="1501253" cy="2549768"/>
            <a:chOff x="1979712" y="3900637"/>
            <a:chExt cx="1800200" cy="2885355"/>
          </a:xfrm>
        </p:grpSpPr>
        <p:sp>
          <p:nvSpPr>
            <p:cNvPr id="34" name="Retângulo 33"/>
            <p:cNvSpPr/>
            <p:nvPr/>
          </p:nvSpPr>
          <p:spPr>
            <a:xfrm>
              <a:off x="2131931" y="4482073"/>
              <a:ext cx="1556337" cy="12476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" name="Grupo 6"/>
            <p:cNvGrpSpPr/>
            <p:nvPr/>
          </p:nvGrpSpPr>
          <p:grpSpPr>
            <a:xfrm>
              <a:off x="1979712" y="5013337"/>
              <a:ext cx="1800200" cy="1772655"/>
              <a:chOff x="1979712" y="5085345"/>
              <a:chExt cx="1800200" cy="1772655"/>
            </a:xfrm>
          </p:grpSpPr>
          <p:sp>
            <p:nvSpPr>
              <p:cNvPr id="32" name="Elipse 31"/>
              <p:cNvSpPr/>
              <p:nvPr/>
            </p:nvSpPr>
            <p:spPr>
              <a:xfrm>
                <a:off x="1979712" y="5085345"/>
                <a:ext cx="1800200" cy="17726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31" name="Grupo 30"/>
              <p:cNvGrpSpPr/>
              <p:nvPr/>
            </p:nvGrpSpPr>
            <p:grpSpPr>
              <a:xfrm>
                <a:off x="2273087" y="5445224"/>
                <a:ext cx="1362809" cy="1080120"/>
                <a:chOff x="2786868" y="3508365"/>
                <a:chExt cx="917043" cy="738047"/>
              </a:xfrm>
            </p:grpSpPr>
            <p:pic>
              <p:nvPicPr>
                <p:cNvPr id="16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ackgroundRemoval t="22593" b="80093" l="34375" r="64635">
                              <a14:foregroundMark x1="46146" y1="28426" x2="47135" y2="34259"/>
                              <a14:foregroundMark x1="59375" y1="73148" x2="59271" y2="75556"/>
                            </a14:backgroundRemoval>
                          </a14:imgEffect>
                          <a14:imgEffect>
                            <a14:brightnessContrast bright="-4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3125" t="21667" r="33750" b="19365"/>
                <a:stretch/>
              </p:blipFill>
              <p:spPr bwMode="auto">
                <a:xfrm>
                  <a:off x="3131048" y="3672785"/>
                  <a:ext cx="572863" cy="5736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" name="Picture 2" descr="http://www.clker.com/cliparts/G/X/E/E/J/n/walking-man-black-hi.png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backgroundRemoval t="0" b="100000" l="0" r="100000">
                              <a14:foregroundMark x1="54726" y1="7601" x2="56468" y2="16216"/>
                              <a14:foregroundMark x1="52970" y1="5724" x2="56931" y2="82492"/>
                              <a14:foregroundMark x1="49010" y1="4714" x2="38119" y2="10438"/>
                              <a14:backgroundMark x1="21393" y1="26014" x2="16915" y2="47297"/>
                              <a14:backgroundMark x1="30348" y1="26858" x2="24129" y2="44932"/>
                              <a14:backgroundMark x1="33582" y1="21959" x2="27612" y2="41892"/>
                              <a14:backgroundMark x1="41294" y1="20270" x2="30846" y2="42230"/>
                              <a14:backgroundMark x1="11881" y1="55892" x2="9901" y2="48148"/>
                              <a14:backgroundMark x1="17327" y1="45118" x2="14851" y2="66330"/>
                              <a14:backgroundMark x1="13861" y1="44444" x2="21287" y2="54545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1518195">
                  <a:off x="2786868" y="3508365"/>
                  <a:ext cx="476715" cy="70168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35" name="Retângulo 34"/>
            <p:cNvSpPr/>
            <p:nvPr/>
          </p:nvSpPr>
          <p:spPr>
            <a:xfrm>
              <a:off x="2445779" y="3900637"/>
              <a:ext cx="850002" cy="6269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howcard Gothic" panose="04020904020102020604" pitchFamily="82" charset="0"/>
                  <a:ea typeface="+mn-ea"/>
                  <a:cs typeface="+mn-cs"/>
                </a:rPr>
                <a:t>4%</a:t>
              </a:r>
              <a:endPara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4889429" y="3872829"/>
            <a:ext cx="1482771" cy="2272417"/>
            <a:chOff x="3946011" y="3937388"/>
            <a:chExt cx="1800200" cy="2965235"/>
          </a:xfrm>
        </p:grpSpPr>
        <p:sp>
          <p:nvSpPr>
            <p:cNvPr id="37" name="Retângulo 36"/>
            <p:cNvSpPr/>
            <p:nvPr/>
          </p:nvSpPr>
          <p:spPr>
            <a:xfrm>
              <a:off x="4067944" y="4653136"/>
              <a:ext cx="1556337" cy="114096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" name="Grupo 3"/>
            <p:cNvGrpSpPr/>
            <p:nvPr/>
          </p:nvGrpSpPr>
          <p:grpSpPr>
            <a:xfrm>
              <a:off x="3946011" y="5332325"/>
              <a:ext cx="1800200" cy="1570298"/>
              <a:chOff x="4162035" y="5404333"/>
              <a:chExt cx="1800200" cy="1570298"/>
            </a:xfrm>
          </p:grpSpPr>
          <p:sp>
            <p:nvSpPr>
              <p:cNvPr id="36" name="Elipse 35"/>
              <p:cNvSpPr/>
              <p:nvPr/>
            </p:nvSpPr>
            <p:spPr>
              <a:xfrm>
                <a:off x="4162035" y="5404333"/>
                <a:ext cx="1800200" cy="15094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22" name="Picture 21"/>
              <p:cNvPicPr>
                <a:picLocks noChangeAspect="1" noChangeArrowheads="1"/>
              </p:cNvPicPr>
              <p:nvPr/>
            </p:nvPicPr>
            <p:blipFill>
              <a:blip r:embed="rId9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352430">
                <a:off x="4631247" y="5835658"/>
                <a:ext cx="676778" cy="11389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38" name="Retângulo 37"/>
            <p:cNvSpPr/>
            <p:nvPr/>
          </p:nvSpPr>
          <p:spPr>
            <a:xfrm>
              <a:off x="4431380" y="3937388"/>
              <a:ext cx="829458" cy="7229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3000" dirty="0">
                  <a:solidFill>
                    <a:srgbClr val="9BBB59">
                      <a:lumMod val="75000"/>
                    </a:srgbClr>
                  </a:solidFill>
                  <a:latin typeface="Showcard Gothic" panose="04020904020102020604" pitchFamily="82" charset="0"/>
                </a:rPr>
                <a:t>5</a:t>
              </a:r>
              <a:r>
                <a:rPr kumimoji="0" lang="pt-BR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  <a:latin typeface="Showcard Gothic" panose="04020904020102020604" pitchFamily="82" charset="0"/>
                  <a:ea typeface="+mn-ea"/>
                  <a:cs typeface="+mn-cs"/>
                </a:rPr>
                <a:t>%</a:t>
              </a:r>
              <a:endPara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2771800" y="3574080"/>
            <a:ext cx="1461225" cy="2742761"/>
            <a:chOff x="5974906" y="3403486"/>
            <a:chExt cx="1800200" cy="2882460"/>
          </a:xfrm>
        </p:grpSpPr>
        <p:sp>
          <p:nvSpPr>
            <p:cNvPr id="40" name="Retângulo 39"/>
            <p:cNvSpPr/>
            <p:nvPr/>
          </p:nvSpPr>
          <p:spPr>
            <a:xfrm>
              <a:off x="6039997" y="4016482"/>
              <a:ext cx="1688561" cy="150075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" name="Grupo 4"/>
            <p:cNvGrpSpPr/>
            <p:nvPr/>
          </p:nvGrpSpPr>
          <p:grpSpPr>
            <a:xfrm>
              <a:off x="5974906" y="4757824"/>
              <a:ext cx="1800200" cy="1528122"/>
              <a:chOff x="6262938" y="4829832"/>
              <a:chExt cx="1800200" cy="1528122"/>
            </a:xfrm>
          </p:grpSpPr>
          <p:sp>
            <p:nvSpPr>
              <p:cNvPr id="39" name="Elipse 38"/>
              <p:cNvSpPr/>
              <p:nvPr/>
            </p:nvSpPr>
            <p:spPr>
              <a:xfrm>
                <a:off x="6262938" y="4829832"/>
                <a:ext cx="1800200" cy="137722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27" name="Picture 5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22593" b="80093" l="34375" r="64635">
                            <a14:foregroundMark x1="46146" y1="28426" x2="47135" y2="34259"/>
                            <a14:foregroundMark x1="59375" y1="73148" x2="59271" y2="75556"/>
                          </a14:backgroundRemoval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125" t="21667" r="33750" b="19365"/>
              <a:stretch/>
            </p:blipFill>
            <p:spPr bwMode="auto">
              <a:xfrm>
                <a:off x="6609129" y="5208334"/>
                <a:ext cx="1148091" cy="11496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1" name="Retângulo 40"/>
            <p:cNvSpPr/>
            <p:nvPr/>
          </p:nvSpPr>
          <p:spPr>
            <a:xfrm>
              <a:off x="6389422" y="3403486"/>
              <a:ext cx="857488" cy="5822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3000" dirty="0">
                  <a:solidFill>
                    <a:srgbClr val="8064A2">
                      <a:lumMod val="75000"/>
                    </a:srgbClr>
                  </a:solidFill>
                  <a:latin typeface="Showcard Gothic" panose="04020904020102020604" pitchFamily="82" charset="0"/>
                </a:rPr>
                <a:t>6</a:t>
              </a:r>
              <a:r>
                <a:rPr kumimoji="0" lang="pt-BR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8064A2">
                      <a:lumMod val="75000"/>
                    </a:srgbClr>
                  </a:solidFill>
                  <a:effectLst/>
                  <a:uLnTx/>
                  <a:uFillTx/>
                  <a:latin typeface="Showcard Gothic" panose="04020904020102020604" pitchFamily="82" charset="0"/>
                  <a:ea typeface="+mn-ea"/>
                  <a:cs typeface="+mn-cs"/>
                </a:rPr>
                <a:t>%</a:t>
              </a:r>
              <a:endPara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46" name="Conector reto 45"/>
          <p:cNvCxnSpPr/>
          <p:nvPr/>
        </p:nvCxnSpPr>
        <p:spPr>
          <a:xfrm flipH="1">
            <a:off x="6268960" y="1316961"/>
            <a:ext cx="3820" cy="632807"/>
          </a:xfrm>
          <a:prstGeom prst="line">
            <a:avLst/>
          </a:prstGeom>
          <a:ln w="44450">
            <a:solidFill>
              <a:schemeClr val="accent4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ângulo 7"/>
          <p:cNvSpPr/>
          <p:nvPr/>
        </p:nvSpPr>
        <p:spPr>
          <a:xfrm>
            <a:off x="5249445" y="2132856"/>
            <a:ext cx="20467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Total mês: 49.596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5277472" y="2617748"/>
            <a:ext cx="18778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Média diária: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1.600</a:t>
            </a:r>
          </a:p>
        </p:txBody>
      </p:sp>
      <p:sp>
        <p:nvSpPr>
          <p:cNvPr id="42" name="Retângulo 41"/>
          <p:cNvSpPr/>
          <p:nvPr/>
        </p:nvSpPr>
        <p:spPr>
          <a:xfrm>
            <a:off x="1043608" y="6305854"/>
            <a:ext cx="6799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2E6EA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Visual</a:t>
            </a:r>
          </a:p>
        </p:txBody>
      </p:sp>
      <p:sp>
        <p:nvSpPr>
          <p:cNvPr id="43" name="Retângulo 42"/>
          <p:cNvSpPr/>
          <p:nvPr/>
        </p:nvSpPr>
        <p:spPr>
          <a:xfrm>
            <a:off x="6951881" y="6305854"/>
            <a:ext cx="17965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Cadeira mecânica</a:t>
            </a:r>
          </a:p>
        </p:txBody>
      </p:sp>
      <p:sp>
        <p:nvSpPr>
          <p:cNvPr id="47" name="Retângulo 46"/>
          <p:cNvSpPr/>
          <p:nvPr/>
        </p:nvSpPr>
        <p:spPr>
          <a:xfrm>
            <a:off x="4461428" y="6305854"/>
            <a:ext cx="24148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Física/mobilidade reduzida</a:t>
            </a:r>
          </a:p>
        </p:txBody>
      </p:sp>
      <p:sp>
        <p:nvSpPr>
          <p:cNvPr id="48" name="Retângulo 47"/>
          <p:cNvSpPr/>
          <p:nvPr/>
        </p:nvSpPr>
        <p:spPr>
          <a:xfrm>
            <a:off x="2627784" y="6305854"/>
            <a:ext cx="20474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Cadeira motorizada</a:t>
            </a:r>
          </a:p>
        </p:txBody>
      </p:sp>
    </p:spTree>
    <p:extLst>
      <p:ext uri="{BB962C8B-B14F-4D97-AF65-F5344CB8AC3E}">
        <p14:creationId xmlns:p14="http://schemas.microsoft.com/office/powerpoint/2010/main" val="31898334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0A9239B0A43204997563C4FA366B2CA" ma:contentTypeVersion="8" ma:contentTypeDescription="Crie um novo documento." ma:contentTypeScope="" ma:versionID="52c6e10d510cb2818b9adb9f9d894036">
  <xsd:schema xmlns:xsd="http://www.w3.org/2001/XMLSchema" xmlns:xs="http://www.w3.org/2001/XMLSchema" xmlns:p="http://schemas.microsoft.com/office/2006/metadata/properties" xmlns:ns3="b95b0d55-5c6b-42b7-8429-71d89cec7db4" targetNamespace="http://schemas.microsoft.com/office/2006/metadata/properties" ma:root="true" ma:fieldsID="271476c1269230cdd3ae032aecd34d52" ns3:_="">
    <xsd:import namespace="b95b0d55-5c6b-42b7-8429-71d89cec7d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5b0d55-5c6b-42b7-8429-71d89cec7d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6FC8F5-909F-48CE-9722-014EF826DC92}">
  <ds:schemaRefs>
    <ds:schemaRef ds:uri="http://schemas.openxmlformats.org/package/2006/metadata/core-properties"/>
    <ds:schemaRef ds:uri="b95b0d55-5c6b-42b7-8429-71d89cec7db4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606D39A-3485-4AA4-9E2D-D4CAB652BF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7EA879-225E-40CC-AF2B-0C19C86ADE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5b0d55-5c6b-42b7-8429-71d89cec7d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11051</TotalTime>
  <Words>377</Words>
  <Application>Microsoft Office PowerPoint</Application>
  <PresentationFormat>Apresentação na tela (4:3)</PresentationFormat>
  <Paragraphs>123</Paragraphs>
  <Slides>5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4" baseType="lpstr">
      <vt:lpstr>Arial</vt:lpstr>
      <vt:lpstr>Berlin Sans FB Demi</vt:lpstr>
      <vt:lpstr>Britannic Bold</vt:lpstr>
      <vt:lpstr>Calibri</vt:lpstr>
      <vt:lpstr>Helvetica LT</vt:lpstr>
      <vt:lpstr>Showcard Gothic</vt:lpstr>
      <vt:lpstr>Tw Cen MT</vt:lpstr>
      <vt:lpstr>Tw Cen MT Condensed Extra Bold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METRO</dc:creator>
  <cp:lastModifiedBy>LUIZA CRISTINA SAPIENZA</cp:lastModifiedBy>
  <cp:revision>1185</cp:revision>
  <cp:lastPrinted>2016-04-11T17:43:28Z</cp:lastPrinted>
  <dcterms:created xsi:type="dcterms:W3CDTF">2016-02-16T15:17:09Z</dcterms:created>
  <dcterms:modified xsi:type="dcterms:W3CDTF">2019-09-25T13:58:35Z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0x010100F0A9239B0A43204997563C4FA366B2CA</vt:lpwstr>
  </property>
</Properties>
</file>